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36"/>
  </p:notesMasterIdLst>
  <p:sldIdLst>
    <p:sldId id="256" r:id="rId2"/>
    <p:sldId id="257" r:id="rId3"/>
    <p:sldId id="263" r:id="rId4"/>
    <p:sldId id="282" r:id="rId5"/>
    <p:sldId id="283" r:id="rId6"/>
    <p:sldId id="284" r:id="rId7"/>
    <p:sldId id="281" r:id="rId8"/>
    <p:sldId id="285" r:id="rId9"/>
    <p:sldId id="286" r:id="rId10"/>
    <p:sldId id="267" r:id="rId11"/>
    <p:sldId id="287" r:id="rId12"/>
    <p:sldId id="288" r:id="rId13"/>
    <p:sldId id="269" r:id="rId14"/>
    <p:sldId id="289" r:id="rId15"/>
    <p:sldId id="271" r:id="rId16"/>
    <p:sldId id="290" r:id="rId17"/>
    <p:sldId id="273" r:id="rId18"/>
    <p:sldId id="291" r:id="rId19"/>
    <p:sldId id="292" r:id="rId20"/>
    <p:sldId id="293" r:id="rId21"/>
    <p:sldId id="294" r:id="rId22"/>
    <p:sldId id="275" r:id="rId23"/>
    <p:sldId id="295" r:id="rId24"/>
    <p:sldId id="296" r:id="rId25"/>
    <p:sldId id="297" r:id="rId26"/>
    <p:sldId id="298" r:id="rId27"/>
    <p:sldId id="299" r:id="rId28"/>
    <p:sldId id="277" r:id="rId29"/>
    <p:sldId id="300" r:id="rId30"/>
    <p:sldId id="279" r:id="rId31"/>
    <p:sldId id="301" r:id="rId32"/>
    <p:sldId id="303" r:id="rId33"/>
    <p:sldId id="302" r:id="rId34"/>
    <p:sldId id="30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025"/>
    <a:srgbClr val="FFDF00"/>
    <a:srgbClr val="EF373E"/>
    <a:srgbClr val="C4D82E"/>
    <a:srgbClr val="517891"/>
    <a:srgbClr val="193661"/>
    <a:srgbClr val="00B6DE"/>
    <a:srgbClr val="407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74"/>
  </p:normalViewPr>
  <p:slideViewPr>
    <p:cSldViewPr snapToGrid="0" snapToObjects="1">
      <p:cViewPr varScale="1">
        <p:scale>
          <a:sx n="124" d="100"/>
          <a:sy n="124"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8595F-0814-444A-9165-076F85DFF4AD}" type="datetimeFigureOut">
              <a:rPr lang="en-US" smtClean="0"/>
              <a:t>12/2/20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C930-8921-A444-A87A-076BEF862CC3}" type="slidenum">
              <a:rPr lang="en-US" smtClean="0"/>
              <a:t>‹#›</a:t>
            </a:fld>
            <a:endParaRPr lang="en-US"/>
          </a:p>
        </p:txBody>
      </p:sp>
    </p:spTree>
    <p:extLst>
      <p:ext uri="{BB962C8B-B14F-4D97-AF65-F5344CB8AC3E}">
        <p14:creationId xmlns:p14="http://schemas.microsoft.com/office/powerpoint/2010/main" val="252151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C930-8921-A444-A87A-076BEF862CC3}" type="slidenum">
              <a:rPr lang="en-US" smtClean="0"/>
              <a:t>5</a:t>
            </a:fld>
            <a:endParaRPr lang="en-US"/>
          </a:p>
        </p:txBody>
      </p:sp>
    </p:spTree>
    <p:extLst>
      <p:ext uri="{BB962C8B-B14F-4D97-AF65-F5344CB8AC3E}">
        <p14:creationId xmlns:p14="http://schemas.microsoft.com/office/powerpoint/2010/main" val="191059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C930-8921-A444-A87A-076BEF862CC3}" type="slidenum">
              <a:rPr lang="en-US" smtClean="0"/>
              <a:t>6</a:t>
            </a:fld>
            <a:endParaRPr lang="en-US"/>
          </a:p>
        </p:txBody>
      </p:sp>
    </p:spTree>
    <p:extLst>
      <p:ext uri="{BB962C8B-B14F-4D97-AF65-F5344CB8AC3E}">
        <p14:creationId xmlns:p14="http://schemas.microsoft.com/office/powerpoint/2010/main" val="33543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A4AAE95-853F-E740-92DE-530931D8AFA2}" type="datetime1">
              <a:rPr lang="en-AU" smtClean="0"/>
              <a:t>2/12/20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F4F9C4D-DCEC-9842-B8ED-EB00CAC98537}" type="slidenum">
              <a:rPr lang="en-US" smtClean="0"/>
              <a:t>‹#›</a:t>
            </a:fld>
            <a:endParaRPr lang="en-US"/>
          </a:p>
        </p:txBody>
      </p:sp>
    </p:spTree>
    <p:extLst>
      <p:ext uri="{BB962C8B-B14F-4D97-AF65-F5344CB8AC3E}">
        <p14:creationId xmlns:p14="http://schemas.microsoft.com/office/powerpoint/2010/main" val="296250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10365DC-8509-8A42-ACDF-A60B0C09EF57}" type="datetime1">
              <a:rPr lang="en-AU" smtClean="0"/>
              <a:t>2/12/20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4F9C4D-DCEC-9842-B8ED-EB00CAC98537}" type="slidenum">
              <a:rPr lang="en-US" smtClean="0"/>
              <a:pPr/>
              <a:t>‹#›</a:t>
            </a:fld>
            <a:endParaRPr lang="en-US" dirty="0">
              <a:solidFill>
                <a:schemeClr val="bg1"/>
              </a:solidFill>
            </a:endParaRPr>
          </a:p>
        </p:txBody>
      </p:sp>
      <p:sp>
        <p:nvSpPr>
          <p:cNvPr id="8" name="Rectangle 7" title="Background Shape">
            <a:extLst>
              <a:ext uri="{FF2B5EF4-FFF2-40B4-BE49-F238E27FC236}">
                <a16:creationId xmlns:a16="http://schemas.microsoft.com/office/drawing/2014/main" id="{A9D75D6E-6E58-4B46-83B9-9CAD035779C4}"/>
              </a:ext>
            </a:extLst>
          </p:cNvPr>
          <p:cNvSpPr/>
          <p:nvPr userDrawn="1"/>
        </p:nvSpPr>
        <p:spPr>
          <a:xfrm>
            <a:off x="0" y="376"/>
            <a:ext cx="5303520" cy="685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208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56B7C6-D4B9-8A44-A42B-9D8B24943C8E}" type="datetime1">
              <a:rPr lang="en-AU" smtClean="0"/>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F9C4D-DCEC-9842-B8ED-EB00CAC98537}" type="slidenum">
              <a:rPr lang="en-US" smtClean="0"/>
              <a:pPr/>
              <a:t>‹#›</a:t>
            </a:fld>
            <a:endParaRPr lang="en-US" dirty="0">
              <a:solidFill>
                <a:schemeClr val="bg1"/>
              </a:solidFill>
            </a:endParaRPr>
          </a:p>
        </p:txBody>
      </p:sp>
    </p:spTree>
    <p:extLst>
      <p:ext uri="{BB962C8B-B14F-4D97-AF65-F5344CB8AC3E}">
        <p14:creationId xmlns:p14="http://schemas.microsoft.com/office/powerpoint/2010/main" val="279045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046462A-3EF4-1342-8FD3-28DF7C5E0896}" type="datetime1">
              <a:rPr lang="en-AU" smtClean="0"/>
              <a:t>2/12/20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F4F9C4D-DCEC-9842-B8ED-EB00CAC98537}" type="slidenum">
              <a:rPr lang="en-US" smtClean="0"/>
              <a:pPr/>
              <a:t>‹#›</a:t>
            </a:fld>
            <a:endParaRPr lang="en-US" dirty="0">
              <a:solidFill>
                <a:schemeClr val="bg1"/>
              </a:solidFill>
            </a:endParaRPr>
          </a:p>
        </p:txBody>
      </p:sp>
    </p:spTree>
    <p:extLst>
      <p:ext uri="{BB962C8B-B14F-4D97-AF65-F5344CB8AC3E}">
        <p14:creationId xmlns:p14="http://schemas.microsoft.com/office/powerpoint/2010/main" val="252165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D14B-BE73-C247-A4FB-EA3C91DA1DD8}"/>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3702B603-8EE0-9441-B95E-31223A707E94}"/>
              </a:ext>
            </a:extLst>
          </p:cNvPr>
          <p:cNvSpPr>
            <a:spLocks noGrp="1"/>
          </p:cNvSpPr>
          <p:nvPr>
            <p:ph type="dt" sz="half" idx="10"/>
          </p:nvPr>
        </p:nvSpPr>
        <p:spPr/>
        <p:txBody>
          <a:bodyPr/>
          <a:lstStyle/>
          <a:p>
            <a:fld id="{3B17690A-E068-1B44-A481-A81837B70146}" type="datetime1">
              <a:rPr lang="en-AU" smtClean="0"/>
              <a:t>2/12/20</a:t>
            </a:fld>
            <a:endParaRPr lang="en-US" dirty="0"/>
          </a:p>
        </p:txBody>
      </p:sp>
      <p:sp>
        <p:nvSpPr>
          <p:cNvPr id="4" name="Slide Number Placeholder 3">
            <a:extLst>
              <a:ext uri="{FF2B5EF4-FFF2-40B4-BE49-F238E27FC236}">
                <a16:creationId xmlns:a16="http://schemas.microsoft.com/office/drawing/2014/main" id="{1DA0DC3E-B11D-E14B-AC63-FF0DD626D33E}"/>
              </a:ext>
            </a:extLst>
          </p:cNvPr>
          <p:cNvSpPr>
            <a:spLocks noGrp="1"/>
          </p:cNvSpPr>
          <p:nvPr>
            <p:ph type="sldNum" sz="quarter" idx="11"/>
          </p:nvPr>
        </p:nvSpPr>
        <p:spPr/>
        <p:txBody>
          <a:bodyPr/>
          <a:lstStyle/>
          <a:p>
            <a:fld id="{0F4F9C4D-DCEC-9842-B8ED-EB00CAC98537}" type="slidenum">
              <a:rPr lang="en-US" smtClean="0"/>
              <a:pPr/>
              <a:t>‹#›</a:t>
            </a:fld>
            <a:endParaRPr lang="en-US" dirty="0">
              <a:solidFill>
                <a:schemeClr val="bg1"/>
              </a:solidFill>
            </a:endParaRPr>
          </a:p>
        </p:txBody>
      </p:sp>
    </p:spTree>
    <p:extLst>
      <p:ext uri="{BB962C8B-B14F-4D97-AF65-F5344CB8AC3E}">
        <p14:creationId xmlns:p14="http://schemas.microsoft.com/office/powerpoint/2010/main" val="28269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AEBAF1-04E3-1342-BDEA-451F06D3FCA9}"/>
              </a:ext>
            </a:extLst>
          </p:cNvPr>
          <p:cNvSpPr/>
          <p:nvPr userDrawn="1"/>
        </p:nvSpPr>
        <p:spPr>
          <a:xfrm>
            <a:off x="470647" y="726141"/>
            <a:ext cx="3617259" cy="560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3">
            <a:extLst>
              <a:ext uri="{FF2B5EF4-FFF2-40B4-BE49-F238E27FC236}">
                <a16:creationId xmlns:a16="http://schemas.microsoft.com/office/drawing/2014/main" id="{48C16D91-5212-804A-B357-84EF82E1B7F0}"/>
              </a:ext>
            </a:extLst>
          </p:cNvPr>
          <p:cNvSpPr>
            <a:spLocks noGrp="1"/>
          </p:cNvSpPr>
          <p:nvPr>
            <p:ph sz="half" idx="2"/>
          </p:nvPr>
        </p:nvSpPr>
        <p:spPr>
          <a:xfrm>
            <a:off x="4370294" y="1113765"/>
            <a:ext cx="7240515" cy="4747286"/>
          </a:xfrm>
        </p:spPr>
        <p:txBody>
          <a:bodyPr>
            <a:normAutofit/>
          </a:bodyPr>
          <a:lstStyle>
            <a:lvl1pPr>
              <a:buNone/>
              <a:defRPr/>
            </a:lvl1pPr>
            <a:lvl2pPr>
              <a:buNone/>
              <a:defRPr/>
            </a:lvl2pPr>
            <a:lvl3pPr>
              <a:buNone/>
              <a:defRPr/>
            </a:lvl3pPr>
            <a:lvl4pPr>
              <a:buNone/>
              <a:defRPr/>
            </a:lvl4pPr>
            <a:lvl5pP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itle 1">
            <a:extLst>
              <a:ext uri="{FF2B5EF4-FFF2-40B4-BE49-F238E27FC236}">
                <a16:creationId xmlns:a16="http://schemas.microsoft.com/office/drawing/2014/main" id="{4AA249A8-A59D-A643-957E-C360FECECAAD}"/>
              </a:ext>
            </a:extLst>
          </p:cNvPr>
          <p:cNvSpPr>
            <a:spLocks noGrp="1"/>
          </p:cNvSpPr>
          <p:nvPr>
            <p:ph type="ctrTitle"/>
          </p:nvPr>
        </p:nvSpPr>
        <p:spPr>
          <a:xfrm>
            <a:off x="648426" y="1020431"/>
            <a:ext cx="3251221" cy="3524675"/>
          </a:xfrm>
          <a:effectLst/>
        </p:spPr>
        <p:txBody>
          <a:bodyPr anchor="b">
            <a:normAutofit/>
          </a:bodyPr>
          <a:lstStyle>
            <a:lvl1pPr>
              <a:defRPr sz="36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6473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D960CF-1534-2A4D-ABAB-E4807CE67623}" type="datetime1">
              <a:rPr lang="en-AU" smtClean="0"/>
              <a:t>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0F4F9C4D-DCEC-9842-B8ED-EB00CAC98537}" type="slidenum">
              <a:rPr lang="en-US" smtClean="0"/>
              <a:pPr/>
              <a:t>‹#›</a:t>
            </a:fld>
            <a:endParaRPr lang="en-US" dirty="0">
              <a:solidFill>
                <a:schemeClr val="bg1"/>
              </a:solidFill>
            </a:endParaRPr>
          </a:p>
        </p:txBody>
      </p:sp>
    </p:spTree>
    <p:extLst>
      <p:ext uri="{BB962C8B-B14F-4D97-AF65-F5344CB8AC3E}">
        <p14:creationId xmlns:p14="http://schemas.microsoft.com/office/powerpoint/2010/main" val="5982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6C81360-E21F-4447-9E2B-5B79810E16E9}" type="datetime1">
              <a:rPr lang="en-AU" smtClean="0"/>
              <a:t>2/12/20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F4F9C4D-DCEC-9842-B8ED-EB00CAC98537}" type="slidenum">
              <a:rPr lang="en-US" smtClean="0"/>
              <a:t>‹#›</a:t>
            </a:fld>
            <a:endParaRPr lang="en-US"/>
          </a:p>
        </p:txBody>
      </p:sp>
    </p:spTree>
    <p:extLst>
      <p:ext uri="{BB962C8B-B14F-4D97-AF65-F5344CB8AC3E}">
        <p14:creationId xmlns:p14="http://schemas.microsoft.com/office/powerpoint/2010/main" val="70373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105C15-631D-DE47-8F1F-DDA3169B29DB}" type="datetime1">
              <a:rPr lang="en-AU" smtClean="0"/>
              <a:t>2/12/20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4F9C4D-DCEC-9842-B8ED-EB00CAC98537}" type="slidenum">
              <a:rPr lang="en-US" smtClean="0"/>
              <a:pPr/>
              <a:t>‹#›</a:t>
            </a:fld>
            <a:endParaRPr lang="en-US" dirty="0">
              <a:solidFill>
                <a:schemeClr val="bg1"/>
              </a:solidFill>
            </a:endParaRPr>
          </a:p>
        </p:txBody>
      </p:sp>
    </p:spTree>
    <p:extLst>
      <p:ext uri="{BB962C8B-B14F-4D97-AF65-F5344CB8AC3E}">
        <p14:creationId xmlns:p14="http://schemas.microsoft.com/office/powerpoint/2010/main" val="10385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8517A-0DC1-D14F-B48E-62C0355AEF80}" type="datetime1">
              <a:rPr lang="en-AU" smtClean="0"/>
              <a:t>2/12/20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4F9C4D-DCEC-9842-B8ED-EB00CAC98537}" type="slidenum">
              <a:rPr lang="en-US" smtClean="0"/>
              <a:pPr/>
              <a:t>‹#›</a:t>
            </a:fld>
            <a:endParaRPr lang="en-US" dirty="0">
              <a:solidFill>
                <a:schemeClr val="bg1"/>
              </a:solidFill>
            </a:endParaRPr>
          </a:p>
        </p:txBody>
      </p:sp>
    </p:spTree>
    <p:extLst>
      <p:ext uri="{BB962C8B-B14F-4D97-AF65-F5344CB8AC3E}">
        <p14:creationId xmlns:p14="http://schemas.microsoft.com/office/powerpoint/2010/main" val="2192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1B1D4C9-7DAD-7E42-A542-89C8A45EAB8E}" type="datetime1">
              <a:rPr lang="en-AU" smtClean="0"/>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F9C4D-DCEC-9842-B8ED-EB00CAC98537}" type="slidenum">
              <a:rPr lang="en-US" smtClean="0"/>
              <a:t>‹#›</a:t>
            </a:fld>
            <a:endParaRPr lang="en-US"/>
          </a:p>
        </p:txBody>
      </p:sp>
    </p:spTree>
    <p:extLst>
      <p:ext uri="{BB962C8B-B14F-4D97-AF65-F5344CB8AC3E}">
        <p14:creationId xmlns:p14="http://schemas.microsoft.com/office/powerpoint/2010/main" val="324831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7275-5B10-7646-B7B6-FE6126117AD4}" type="datetime1">
              <a:rPr lang="en-AU" smtClean="0"/>
              <a:t>2/12/20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4F9C4D-DCEC-9842-B8ED-EB00CAC98537}" type="slidenum">
              <a:rPr lang="en-US" smtClean="0"/>
              <a:t>‹#›</a:t>
            </a:fld>
            <a:endParaRPr lang="en-US"/>
          </a:p>
        </p:txBody>
      </p:sp>
    </p:spTree>
    <p:extLst>
      <p:ext uri="{BB962C8B-B14F-4D97-AF65-F5344CB8AC3E}">
        <p14:creationId xmlns:p14="http://schemas.microsoft.com/office/powerpoint/2010/main" val="191738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88E18CC-D2FD-3F43-B65B-3EDF01570F8D}" type="datetime1">
              <a:rPr lang="en-AU" smtClean="0"/>
              <a:t>2/12/20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F4F9C4D-DCEC-9842-B8ED-EB00CAC98537}" type="slidenum">
              <a:rPr lang="en-US" smtClean="0"/>
              <a:pPr/>
              <a:t>‹#›</a:t>
            </a:fld>
            <a:endParaRPr lang="en-US" dirty="0">
              <a:solidFill>
                <a:schemeClr val="bg1"/>
              </a:solidFill>
            </a:endParaRPr>
          </a:p>
        </p:txBody>
      </p:sp>
    </p:spTree>
    <p:extLst>
      <p:ext uri="{BB962C8B-B14F-4D97-AF65-F5344CB8AC3E}">
        <p14:creationId xmlns:p14="http://schemas.microsoft.com/office/powerpoint/2010/main" val="383373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20D6DD4-5E84-3A4E-B579-8AB09B183D44}" type="datetime1">
              <a:rPr lang="en-AU" smtClean="0"/>
              <a:t>2/12/20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F4F9C4D-DCEC-9842-B8ED-EB00CAC98537}" type="slidenum">
              <a:rPr lang="en-US" smtClean="0"/>
              <a:pPr/>
              <a:t>‹#›</a:t>
            </a:fld>
            <a:endParaRPr lang="en-US" dirty="0">
              <a:solidFill>
                <a:schemeClr val="bg1"/>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15981978"/>
      </p:ext>
    </p:extLst>
  </p:cSld>
  <p:clrMap bg1="lt1" tx1="dk1" bg2="lt2" tx2="dk2" accent1="accent1" accent2="accent2" accent3="accent3" accent4="accent4" accent5="accent5" accent6="accent6" hlink="hlink" folHlink="folHlink"/>
  <p:sldLayoutIdLst>
    <p:sldLayoutId id="2147483741" r:id="rId1"/>
    <p:sldLayoutId id="2147483752"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672" r:id="rId13"/>
  </p:sldLayoutIdLst>
  <p:hf hdr="0" ftr="0" dt="0"/>
  <p:txStyles>
    <p:title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TT Commons" panose="02000506030000020004" pitchFamily="2" charset="77"/>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TT Commons" panose="02000506030000020004" pitchFamily="2" charset="77"/>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TT Commons" panose="02000506030000020004" pitchFamily="2" charset="77"/>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TT Commons" panose="02000506030000020004" pitchFamily="2" charset="77"/>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TT Commons" panose="02000506030000020004" pitchFamily="2" charset="77"/>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2A5E297-FCC0-4CBB-B0F2-AD10B61F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F7FBDA2-CA1E-4D12-868A-9193C9AA7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2873" y="734134"/>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4579243" y="1419225"/>
            <a:ext cx="6798608" cy="2085869"/>
          </a:xfrm>
        </p:spPr>
        <p:txBody>
          <a:bodyPr>
            <a:normAutofit/>
          </a:bodyPr>
          <a:lstStyle/>
          <a:p>
            <a:r>
              <a:rPr lang="en-US" b="1" dirty="0">
                <a:solidFill>
                  <a:srgbClr val="FFFFFF"/>
                </a:solidFill>
                <a:latin typeface="Arial" panose="020B0604020202020204" pitchFamily="34" charset="0"/>
                <a:cs typeface="Arial" panose="020B0604020202020204" pitchFamily="34" charset="0"/>
              </a:rPr>
              <a:t>Big Questions</a:t>
            </a:r>
          </a:p>
        </p:txBody>
      </p:sp>
      <p:sp>
        <p:nvSpPr>
          <p:cNvPr id="3" name="Subtitle 2">
            <a:extLst>
              <a:ext uri="{FF2B5EF4-FFF2-40B4-BE49-F238E27FC236}">
                <a16:creationId xmlns:a16="http://schemas.microsoft.com/office/drawing/2014/main" id="{D460679C-CCDC-ED49-AB48-CA43A8B59113}"/>
              </a:ext>
            </a:extLst>
          </p:cNvPr>
          <p:cNvSpPr>
            <a:spLocks noGrp="1"/>
          </p:cNvSpPr>
          <p:nvPr>
            <p:ph type="subTitle" idx="1"/>
          </p:nvPr>
        </p:nvSpPr>
        <p:spPr>
          <a:xfrm>
            <a:off x="4579243" y="3505095"/>
            <a:ext cx="6798608" cy="1733655"/>
          </a:xfrm>
        </p:spPr>
        <p:txBody>
          <a:bodyPr>
            <a:normAutofit/>
          </a:bodyPr>
          <a:lstStyle/>
          <a:p>
            <a:pPr>
              <a:spcAft>
                <a:spcPts val="600"/>
              </a:spcAft>
            </a:pPr>
            <a:r>
              <a:rPr lang="en-AU" sz="1400" dirty="0">
                <a:solidFill>
                  <a:srgbClr val="EBEBEB"/>
                </a:solidFill>
                <a:latin typeface="Arial" panose="020B0604020202020204" pitchFamily="34" charset="0"/>
                <a:cs typeface="Arial" panose="020B0604020202020204" pitchFamily="34" charset="0"/>
              </a:rPr>
              <a:t>Nine studies on the environment, dating, gambling &amp; more</a:t>
            </a:r>
          </a:p>
        </p:txBody>
      </p:sp>
      <p:grpSp>
        <p:nvGrpSpPr>
          <p:cNvPr id="37" name="Group 36">
            <a:extLst>
              <a:ext uri="{FF2B5EF4-FFF2-40B4-BE49-F238E27FC236}">
                <a16:creationId xmlns:a16="http://schemas.microsoft.com/office/drawing/2014/main" id="{C3E10249-5CE7-46B7-BF63-CADFE9DC19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8" name="Rectangle 37">
              <a:extLst>
                <a:ext uri="{FF2B5EF4-FFF2-40B4-BE49-F238E27FC236}">
                  <a16:creationId xmlns:a16="http://schemas.microsoft.com/office/drawing/2014/main" id="{E0A0B672-D861-46A7-A5CE-F47D2E89C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BE538C5F-339E-4E2E-9D0C-CB525B78A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BEA4A019-FFF6-4EC2-9691-648866110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7" name="Slide Number Placeholder 26">
            <a:extLst>
              <a:ext uri="{FF2B5EF4-FFF2-40B4-BE49-F238E27FC236}">
                <a16:creationId xmlns:a16="http://schemas.microsoft.com/office/drawing/2014/main" id="{015C7E1E-2A4B-7A42-AECF-BB646292ACC0}"/>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1</a:t>
            </a:fld>
            <a:endParaRPr lang="en-US"/>
          </a:p>
        </p:txBody>
      </p:sp>
      <p:pic>
        <p:nvPicPr>
          <p:cNvPr id="41" name="Picture 40" descr="A picture containing drawing&#10;&#10;Description automatically generated">
            <a:extLst>
              <a:ext uri="{FF2B5EF4-FFF2-40B4-BE49-F238E27FC236}">
                <a16:creationId xmlns:a16="http://schemas.microsoft.com/office/drawing/2014/main" id="{F39C8743-643B-2B40-975D-9B38119295A3}"/>
              </a:ext>
            </a:extLst>
          </p:cNvPr>
          <p:cNvPicPr>
            <a:picLocks noChangeAspect="1"/>
          </p:cNvPicPr>
          <p:nvPr/>
        </p:nvPicPr>
        <p:blipFill>
          <a:blip r:embed="rId2"/>
          <a:stretch>
            <a:fillRect/>
          </a:stretch>
        </p:blipFill>
        <p:spPr>
          <a:xfrm>
            <a:off x="4710680" y="1265928"/>
            <a:ext cx="2103460" cy="467435"/>
          </a:xfrm>
          <a:prstGeom prst="rect">
            <a:avLst/>
          </a:prstGeom>
        </p:spPr>
      </p:pic>
      <p:pic>
        <p:nvPicPr>
          <p:cNvPr id="13" name="Picture 12">
            <a:extLst>
              <a:ext uri="{FF2B5EF4-FFF2-40B4-BE49-F238E27FC236}">
                <a16:creationId xmlns:a16="http://schemas.microsoft.com/office/drawing/2014/main" id="{E1E2B07F-687B-4541-B67E-3F3006B8CF52}"/>
              </a:ext>
            </a:extLst>
          </p:cNvPr>
          <p:cNvPicPr>
            <a:picLocks noChangeAspect="1"/>
          </p:cNvPicPr>
          <p:nvPr/>
        </p:nvPicPr>
        <p:blipFill>
          <a:blip r:embed="rId3"/>
          <a:stretch>
            <a:fillRect/>
          </a:stretch>
        </p:blipFill>
        <p:spPr>
          <a:xfrm rot="21139142">
            <a:off x="622015" y="999968"/>
            <a:ext cx="3661584" cy="5179369"/>
          </a:xfrm>
          <a:prstGeom prst="rect">
            <a:avLst/>
          </a:prstGeom>
        </p:spPr>
      </p:pic>
    </p:spTree>
    <p:extLst>
      <p:ext uri="{BB962C8B-B14F-4D97-AF65-F5344CB8AC3E}">
        <p14:creationId xmlns:p14="http://schemas.microsoft.com/office/powerpoint/2010/main" val="372248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3</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10</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EF3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1BE1448-11ED-0348-87A7-0CFFB562E5C0}"/>
              </a:ext>
            </a:extLst>
          </p:cNvPr>
          <p:cNvPicPr>
            <a:picLocks noChangeAspect="1"/>
          </p:cNvPicPr>
          <p:nvPr/>
        </p:nvPicPr>
        <p:blipFill>
          <a:blip r:embed="rId3"/>
          <a:stretch>
            <a:fillRect/>
          </a:stretch>
        </p:blipFill>
        <p:spPr>
          <a:xfrm>
            <a:off x="1565769" y="1083707"/>
            <a:ext cx="5211762" cy="46905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FF67F11-3E0B-3D4B-BAE0-BBF69335BC99}"/>
              </a:ext>
            </a:extLst>
          </p:cNvPr>
          <p:cNvPicPr>
            <a:picLocks noChangeAspect="1"/>
          </p:cNvPicPr>
          <p:nvPr/>
        </p:nvPicPr>
        <p:blipFill>
          <a:blip r:embed="rId4"/>
          <a:stretch>
            <a:fillRect/>
          </a:stretch>
        </p:blipFill>
        <p:spPr>
          <a:xfrm>
            <a:off x="8042147" y="3367088"/>
            <a:ext cx="3302000" cy="1854200"/>
          </a:xfrm>
          <a:prstGeom prst="rect">
            <a:avLst/>
          </a:prstGeom>
        </p:spPr>
      </p:pic>
    </p:spTree>
    <p:extLst>
      <p:ext uri="{BB962C8B-B14F-4D97-AF65-F5344CB8AC3E}">
        <p14:creationId xmlns:p14="http://schemas.microsoft.com/office/powerpoint/2010/main" val="18647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1 Corinthians 9:24-25</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Hebrews 12:1-2</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2 Corinthians 6:14</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893135"/>
            <a:ext cx="6599582" cy="5350458"/>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24</a:t>
            </a:r>
            <a:r>
              <a:rPr lang="en-US" sz="1800" dirty="0">
                <a:solidFill>
                  <a:srgbClr val="FFFFFF"/>
                </a:solidFill>
                <a:latin typeface="Arial" panose="020B0604020202020204" pitchFamily="34" charset="0"/>
                <a:cs typeface="Arial" panose="020B0604020202020204" pitchFamily="34" charset="0"/>
              </a:rPr>
              <a:t>Do you not know that in a race all the runners run, but only one gets the prize? Run in such a way as to get the prize. </a:t>
            </a:r>
            <a:r>
              <a:rPr lang="en-US" sz="1800" baseline="30000" dirty="0">
                <a:solidFill>
                  <a:srgbClr val="FFFFFF"/>
                </a:solidFill>
                <a:latin typeface="Arial" panose="020B0604020202020204" pitchFamily="34" charset="0"/>
                <a:cs typeface="Arial" panose="020B0604020202020204" pitchFamily="34" charset="0"/>
              </a:rPr>
              <a:t>25</a:t>
            </a:r>
            <a:r>
              <a:rPr lang="en-US" sz="1800" dirty="0">
                <a:solidFill>
                  <a:srgbClr val="FFFFFF"/>
                </a:solidFill>
                <a:latin typeface="Arial" panose="020B0604020202020204" pitchFamily="34" charset="0"/>
                <a:cs typeface="Arial" panose="020B0604020202020204" pitchFamily="34" charset="0"/>
              </a:rPr>
              <a:t>Everyone who competes in the games goes into strict training. They do it to get a crown that will not last; but we do it to get a crown that will last forever.</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a:t>
            </a:r>
            <a:r>
              <a:rPr lang="en-US" sz="1800" dirty="0">
                <a:solidFill>
                  <a:srgbClr val="FFFFFF"/>
                </a:solidFill>
                <a:latin typeface="Arial" panose="020B0604020202020204" pitchFamily="34" charset="0"/>
                <a:cs typeface="Arial" panose="020B0604020202020204" pitchFamily="34" charset="0"/>
              </a:rPr>
              <a:t>…let us throw off everything that hinders and the sin that so easily entangles, and let us run with perseverance the race marked out for us. </a:t>
            </a:r>
            <a:r>
              <a:rPr lang="en-US" sz="1800" baseline="30000" dirty="0">
                <a:solidFill>
                  <a:srgbClr val="FFFFFF"/>
                </a:solidFill>
                <a:latin typeface="Arial" panose="020B0604020202020204" pitchFamily="34" charset="0"/>
                <a:cs typeface="Arial" panose="020B0604020202020204" pitchFamily="34" charset="0"/>
              </a:rPr>
              <a:t>2</a:t>
            </a:r>
            <a:r>
              <a:rPr lang="en-US" sz="1800" dirty="0">
                <a:solidFill>
                  <a:srgbClr val="FFFFFF"/>
                </a:solidFill>
                <a:latin typeface="Arial" panose="020B0604020202020204" pitchFamily="34" charset="0"/>
                <a:cs typeface="Arial" panose="020B0604020202020204" pitchFamily="34" charset="0"/>
              </a:rPr>
              <a:t>Let us fix our eyes on Jesus, the author and perfecter of our faith…</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14</a:t>
            </a:r>
            <a:r>
              <a:rPr lang="en-US" sz="1800" dirty="0">
                <a:solidFill>
                  <a:srgbClr val="FFFFFF"/>
                </a:solidFill>
                <a:latin typeface="Arial" panose="020B0604020202020204" pitchFamily="34" charset="0"/>
                <a:cs typeface="Arial" panose="020B0604020202020204" pitchFamily="34" charset="0"/>
              </a:rPr>
              <a:t>Do not be yoked together with unbelievers. For what do righteousness and wickedness have in common? Or what fellowship can light have with darkness?</a:t>
            </a:r>
          </a:p>
        </p:txBody>
      </p:sp>
    </p:spTree>
    <p:extLst>
      <p:ext uri="{BB962C8B-B14F-4D97-AF65-F5344CB8AC3E}">
        <p14:creationId xmlns:p14="http://schemas.microsoft.com/office/powerpoint/2010/main" val="24684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049C97F-C45A-9548-B02B-1106E74619F0}"/>
              </a:ext>
            </a:extLst>
          </p:cNvPr>
          <p:cNvPicPr>
            <a:picLocks noChangeAspect="1"/>
          </p:cNvPicPr>
          <p:nvPr/>
        </p:nvPicPr>
        <p:blipFill>
          <a:blip r:embed="rId2"/>
          <a:stretch>
            <a:fillRect/>
          </a:stretch>
        </p:blipFill>
        <p:spPr>
          <a:xfrm>
            <a:off x="221864" y="2414427"/>
            <a:ext cx="11748273" cy="2054831"/>
          </a:xfrm>
          <a:prstGeom prst="rect">
            <a:avLst/>
          </a:prstGeom>
        </p:spPr>
      </p:pic>
    </p:spTree>
    <p:extLst>
      <p:ext uri="{BB962C8B-B14F-4D97-AF65-F5344CB8AC3E}">
        <p14:creationId xmlns:p14="http://schemas.microsoft.com/office/powerpoint/2010/main" val="32432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4</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13</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C4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A96679-0247-F04C-AC9D-2A62B2F23607}"/>
              </a:ext>
            </a:extLst>
          </p:cNvPr>
          <p:cNvPicPr>
            <a:picLocks noChangeAspect="1"/>
          </p:cNvPicPr>
          <p:nvPr/>
        </p:nvPicPr>
        <p:blipFill>
          <a:blip r:embed="rId3"/>
          <a:stretch>
            <a:fillRect/>
          </a:stretch>
        </p:blipFill>
        <p:spPr>
          <a:xfrm>
            <a:off x="1565769" y="1215624"/>
            <a:ext cx="5211762" cy="46905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10F8AA5-E4A9-F94D-B50D-3F2E8765C1B6}"/>
              </a:ext>
            </a:extLst>
          </p:cNvPr>
          <p:cNvPicPr>
            <a:picLocks noChangeAspect="1"/>
          </p:cNvPicPr>
          <p:nvPr/>
        </p:nvPicPr>
        <p:blipFill>
          <a:blip r:embed="rId4"/>
          <a:stretch>
            <a:fillRect/>
          </a:stretch>
        </p:blipFill>
        <p:spPr>
          <a:xfrm>
            <a:off x="8042147" y="3337885"/>
            <a:ext cx="3302000" cy="1854200"/>
          </a:xfrm>
          <a:prstGeom prst="rect">
            <a:avLst/>
          </a:prstGeom>
        </p:spPr>
      </p:pic>
    </p:spTree>
    <p:extLst>
      <p:ext uri="{BB962C8B-B14F-4D97-AF65-F5344CB8AC3E}">
        <p14:creationId xmlns:p14="http://schemas.microsoft.com/office/powerpoint/2010/main" val="376946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531628" y="1073231"/>
            <a:ext cx="3268692"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1 Thessalonians 4:3-4</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Matthew 5:27-29</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893135"/>
            <a:ext cx="6599582" cy="5350458"/>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3</a:t>
            </a:r>
            <a:r>
              <a:rPr lang="en-US" sz="1800" dirty="0">
                <a:solidFill>
                  <a:srgbClr val="FFFFFF"/>
                </a:solidFill>
                <a:latin typeface="Arial" panose="020B0604020202020204" pitchFamily="34" charset="0"/>
                <a:cs typeface="Arial" panose="020B0604020202020204" pitchFamily="34" charset="0"/>
              </a:rPr>
              <a:t>It is God's will that you should be sanctified: that you should avoid sexual immorality; </a:t>
            </a:r>
            <a:r>
              <a:rPr lang="en-US" sz="1800" baseline="30000" dirty="0">
                <a:solidFill>
                  <a:srgbClr val="FFFFFF"/>
                </a:solidFill>
                <a:latin typeface="Arial" panose="020B0604020202020204" pitchFamily="34" charset="0"/>
                <a:cs typeface="Arial" panose="020B0604020202020204" pitchFamily="34" charset="0"/>
              </a:rPr>
              <a:t>4</a:t>
            </a:r>
            <a:r>
              <a:rPr lang="en-US" sz="1800" dirty="0">
                <a:solidFill>
                  <a:srgbClr val="FFFFFF"/>
                </a:solidFill>
                <a:latin typeface="Arial" panose="020B0604020202020204" pitchFamily="34" charset="0"/>
                <a:cs typeface="Arial" panose="020B0604020202020204" pitchFamily="34" charset="0"/>
              </a:rPr>
              <a:t>that each of you should learn to control his own body in a way that is holy and honorable.</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27</a:t>
            </a:r>
            <a:r>
              <a:rPr lang="en-US" sz="1800" dirty="0">
                <a:solidFill>
                  <a:srgbClr val="FFFFFF"/>
                </a:solidFill>
                <a:latin typeface="Arial" panose="020B0604020202020204" pitchFamily="34" charset="0"/>
                <a:cs typeface="Arial" panose="020B0604020202020204" pitchFamily="34" charset="0"/>
              </a:rPr>
              <a:t>You have heard that it was said, 'Do not commit adultery.’ </a:t>
            </a:r>
            <a:r>
              <a:rPr lang="en-US" sz="1800" baseline="30000" dirty="0">
                <a:solidFill>
                  <a:srgbClr val="FFFFFF"/>
                </a:solidFill>
                <a:latin typeface="Arial" panose="020B0604020202020204" pitchFamily="34" charset="0"/>
                <a:cs typeface="Arial" panose="020B0604020202020204" pitchFamily="34" charset="0"/>
              </a:rPr>
              <a:t>28</a:t>
            </a:r>
            <a:r>
              <a:rPr lang="en-US" sz="1800" dirty="0">
                <a:solidFill>
                  <a:srgbClr val="FFFFFF"/>
                </a:solidFill>
                <a:latin typeface="Arial" panose="020B0604020202020204" pitchFamily="34" charset="0"/>
                <a:cs typeface="Arial" panose="020B0604020202020204" pitchFamily="34" charset="0"/>
              </a:rPr>
              <a:t>But I tell you that anyone who looks at a woman lustfully has already committed adultery with her in his heart. </a:t>
            </a:r>
            <a:r>
              <a:rPr lang="en-US" sz="1800" baseline="30000" dirty="0">
                <a:solidFill>
                  <a:srgbClr val="FFFFFF"/>
                </a:solidFill>
                <a:latin typeface="Arial" panose="020B0604020202020204" pitchFamily="34" charset="0"/>
                <a:cs typeface="Arial" panose="020B0604020202020204" pitchFamily="34" charset="0"/>
              </a:rPr>
              <a:t>29</a:t>
            </a:r>
            <a:r>
              <a:rPr lang="en-US" sz="1800" dirty="0">
                <a:solidFill>
                  <a:srgbClr val="FFFFFF"/>
                </a:solidFill>
                <a:latin typeface="Arial" panose="020B0604020202020204" pitchFamily="34" charset="0"/>
                <a:cs typeface="Arial" panose="020B0604020202020204" pitchFamily="34" charset="0"/>
              </a:rPr>
              <a:t>If your right eye causes you to sin, gouge it out and throw it away. It is better for you to lose one part of your body than for your whole body to be thrown into hell.</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18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5</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15</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C47293-9ABA-414F-A5BE-248ED6158073}"/>
              </a:ext>
            </a:extLst>
          </p:cNvPr>
          <p:cNvPicPr>
            <a:picLocks noChangeAspect="1"/>
          </p:cNvPicPr>
          <p:nvPr/>
        </p:nvPicPr>
        <p:blipFill>
          <a:blip r:embed="rId3"/>
          <a:stretch>
            <a:fillRect/>
          </a:stretch>
        </p:blipFill>
        <p:spPr>
          <a:xfrm>
            <a:off x="1400374" y="894921"/>
            <a:ext cx="5631285" cy="506815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FF54B05-523F-F346-A713-B27C7906928B}"/>
              </a:ext>
            </a:extLst>
          </p:cNvPr>
          <p:cNvPicPr>
            <a:picLocks noChangeAspect="1"/>
          </p:cNvPicPr>
          <p:nvPr/>
        </p:nvPicPr>
        <p:blipFill>
          <a:blip r:embed="rId4"/>
          <a:stretch>
            <a:fillRect/>
          </a:stretch>
        </p:blipFill>
        <p:spPr>
          <a:xfrm>
            <a:off x="8036871" y="3328693"/>
            <a:ext cx="3302000" cy="1828800"/>
          </a:xfrm>
          <a:prstGeom prst="rect">
            <a:avLst/>
          </a:prstGeom>
        </p:spPr>
      </p:pic>
    </p:spTree>
    <p:extLst>
      <p:ext uri="{BB962C8B-B14F-4D97-AF65-F5344CB8AC3E}">
        <p14:creationId xmlns:p14="http://schemas.microsoft.com/office/powerpoint/2010/main" val="415579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381271"/>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1 Corinthians 10:23</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Hebrews </a:t>
            </a: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10:24-25</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893135"/>
            <a:ext cx="6599582" cy="5350458"/>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23</a:t>
            </a:r>
            <a:r>
              <a:rPr lang="en-US" sz="1800" dirty="0">
                <a:solidFill>
                  <a:srgbClr val="FFFFFF"/>
                </a:solidFill>
                <a:latin typeface="Arial" panose="020B0604020202020204" pitchFamily="34" charset="0"/>
                <a:cs typeface="Arial" panose="020B0604020202020204" pitchFamily="34" charset="0"/>
              </a:rPr>
              <a:t>"Everything is permissible” - but not everything is beneficial.  "Everything is permissible” - but not everything is constructive.</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24</a:t>
            </a:r>
            <a:r>
              <a:rPr lang="en-US" sz="1800" dirty="0">
                <a:solidFill>
                  <a:srgbClr val="FFFFFF"/>
                </a:solidFill>
                <a:latin typeface="Arial" panose="020B0604020202020204" pitchFamily="34" charset="0"/>
                <a:cs typeface="Arial" panose="020B0604020202020204" pitchFamily="34" charset="0"/>
              </a:rPr>
              <a:t>And let us consider how we may spur one another on toward love and good deeds. </a:t>
            </a:r>
            <a:r>
              <a:rPr lang="en-US" sz="1800" baseline="30000" dirty="0">
                <a:solidFill>
                  <a:srgbClr val="FFFFFF"/>
                </a:solidFill>
                <a:latin typeface="Arial" panose="020B0604020202020204" pitchFamily="34" charset="0"/>
                <a:cs typeface="Arial" panose="020B0604020202020204" pitchFamily="34" charset="0"/>
              </a:rPr>
              <a:t>25</a:t>
            </a:r>
            <a:r>
              <a:rPr lang="en-US" sz="1800" dirty="0">
                <a:solidFill>
                  <a:srgbClr val="FFFFFF"/>
                </a:solidFill>
                <a:latin typeface="Arial" panose="020B0604020202020204" pitchFamily="34" charset="0"/>
                <a:cs typeface="Arial" panose="020B0604020202020204" pitchFamily="34" charset="0"/>
              </a:rPr>
              <a:t>Let us not give up meeting together, as some are in the habit of doing, but let us encourage one another - and all the more as you see the Day approaching.</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04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6</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17</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EF3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026541CD-2513-0D48-AB0E-CED53C5CD8D2}"/>
              </a:ext>
            </a:extLst>
          </p:cNvPr>
          <p:cNvPicPr>
            <a:picLocks noChangeAspect="1"/>
          </p:cNvPicPr>
          <p:nvPr/>
        </p:nvPicPr>
        <p:blipFill>
          <a:blip r:embed="rId3"/>
          <a:stretch>
            <a:fillRect/>
          </a:stretch>
        </p:blipFill>
        <p:spPr>
          <a:xfrm>
            <a:off x="1453497" y="1114580"/>
            <a:ext cx="5324034" cy="479163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2A33D37-C44A-3F41-9B81-8AF6B13AFA17}"/>
              </a:ext>
            </a:extLst>
          </p:cNvPr>
          <p:cNvPicPr>
            <a:picLocks noChangeAspect="1"/>
          </p:cNvPicPr>
          <p:nvPr/>
        </p:nvPicPr>
        <p:blipFill>
          <a:blip r:embed="rId4"/>
          <a:stretch>
            <a:fillRect/>
          </a:stretch>
        </p:blipFill>
        <p:spPr>
          <a:xfrm>
            <a:off x="8042147" y="3358628"/>
            <a:ext cx="3302000" cy="1854200"/>
          </a:xfrm>
          <a:prstGeom prst="rect">
            <a:avLst/>
          </a:prstGeom>
        </p:spPr>
      </p:pic>
    </p:spTree>
    <p:extLst>
      <p:ext uri="{BB962C8B-B14F-4D97-AF65-F5344CB8AC3E}">
        <p14:creationId xmlns:p14="http://schemas.microsoft.com/office/powerpoint/2010/main" val="99233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Psalm 104:14-15</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1 Timothy 5:23</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Luke 7:33-34</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14</a:t>
            </a:r>
            <a:r>
              <a:rPr lang="en-US" sz="1800" dirty="0">
                <a:solidFill>
                  <a:srgbClr val="FFFFFF"/>
                </a:solidFill>
                <a:latin typeface="Arial" panose="020B0604020202020204" pitchFamily="34" charset="0"/>
                <a:cs typeface="Arial" panose="020B0604020202020204" pitchFamily="34" charset="0"/>
              </a:rPr>
              <a:t>He (God) makes grass grow for the cattle, and plants for man to cultivate - bringing forth food from the earth: </a:t>
            </a:r>
            <a:r>
              <a:rPr lang="en-US" sz="1800" baseline="30000" dirty="0">
                <a:solidFill>
                  <a:srgbClr val="FFFFFF"/>
                </a:solidFill>
                <a:latin typeface="Arial" panose="020B0604020202020204" pitchFamily="34" charset="0"/>
                <a:cs typeface="Arial" panose="020B0604020202020204" pitchFamily="34" charset="0"/>
              </a:rPr>
              <a:t>15</a:t>
            </a:r>
            <a:r>
              <a:rPr lang="en-US" sz="1800" dirty="0">
                <a:solidFill>
                  <a:srgbClr val="FFFFFF"/>
                </a:solidFill>
                <a:latin typeface="Arial" panose="020B0604020202020204" pitchFamily="34" charset="0"/>
                <a:cs typeface="Arial" panose="020B0604020202020204" pitchFamily="34" charset="0"/>
              </a:rPr>
              <a:t>wine that gladdens the heart of man, oil to make his face shine, and bread that sustains his heart.</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23</a:t>
            </a:r>
            <a:r>
              <a:rPr lang="en-US" sz="1800" dirty="0">
                <a:solidFill>
                  <a:srgbClr val="FFFFFF"/>
                </a:solidFill>
                <a:latin typeface="Arial" panose="020B0604020202020204" pitchFamily="34" charset="0"/>
                <a:cs typeface="Arial" panose="020B0604020202020204" pitchFamily="34" charset="0"/>
              </a:rPr>
              <a:t>Stop drinking only water, and use a little wine because of your stomach and your frequent illnesses.</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33</a:t>
            </a:r>
            <a:r>
              <a:rPr lang="en-US" sz="1800" dirty="0">
                <a:solidFill>
                  <a:srgbClr val="FFFFFF"/>
                </a:solidFill>
                <a:latin typeface="Arial" panose="020B0604020202020204" pitchFamily="34" charset="0"/>
                <a:cs typeface="Arial" panose="020B0604020202020204" pitchFamily="34" charset="0"/>
              </a:rPr>
              <a:t>For John the Baptist came neither eating bread nor drinking wine, and you say, 'He has a demon.’ </a:t>
            </a:r>
            <a:r>
              <a:rPr lang="en-US" sz="1800" baseline="30000" dirty="0">
                <a:solidFill>
                  <a:srgbClr val="FFFFFF"/>
                </a:solidFill>
                <a:latin typeface="Arial" panose="020B0604020202020204" pitchFamily="34" charset="0"/>
                <a:cs typeface="Arial" panose="020B0604020202020204" pitchFamily="34" charset="0"/>
              </a:rPr>
              <a:t>34</a:t>
            </a:r>
            <a:r>
              <a:rPr lang="en-US" sz="1800" dirty="0">
                <a:solidFill>
                  <a:srgbClr val="FFFFFF"/>
                </a:solidFill>
                <a:latin typeface="Arial" panose="020B0604020202020204" pitchFamily="34" charset="0"/>
                <a:cs typeface="Arial" panose="020B0604020202020204" pitchFamily="34" charset="0"/>
              </a:rPr>
              <a:t>The Son of Man came eating and drinking, and you say, 'Here is a glutton and a drunkard, a friend of tax collectors and "sinners."</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Bible &amp; Alcohol</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268320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Romans 13:1-2</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a:t>
            </a:r>
            <a:r>
              <a:rPr lang="en-US" sz="1800" dirty="0">
                <a:solidFill>
                  <a:srgbClr val="FFFFFF"/>
                </a:solidFill>
                <a:latin typeface="Arial" panose="020B0604020202020204" pitchFamily="34" charset="0"/>
                <a:cs typeface="Arial" panose="020B0604020202020204" pitchFamily="34" charset="0"/>
              </a:rPr>
              <a:t>Everyone must submit himself to the governing authorities, for there is no authority except that which God has established. The authorities that exist have been established by God. </a:t>
            </a:r>
            <a:r>
              <a:rPr lang="en-US" sz="1800" baseline="30000" dirty="0">
                <a:solidFill>
                  <a:srgbClr val="FFFFFF"/>
                </a:solidFill>
                <a:latin typeface="Arial" panose="020B0604020202020204" pitchFamily="34" charset="0"/>
                <a:cs typeface="Arial" panose="020B0604020202020204" pitchFamily="34" charset="0"/>
              </a:rPr>
              <a:t>2</a:t>
            </a:r>
            <a:r>
              <a:rPr lang="en-US" sz="1800" dirty="0">
                <a:solidFill>
                  <a:srgbClr val="FFFFFF"/>
                </a:solidFill>
                <a:latin typeface="Arial" panose="020B0604020202020204" pitchFamily="34" charset="0"/>
                <a:cs typeface="Arial" panose="020B0604020202020204" pitchFamily="34" charset="0"/>
              </a:rPr>
              <a:t>Consequently, he who rebels against the authority is rebelling against what God has instituted, and those who do so will bring judgment on themselves.</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Bible &amp; The Law</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(2/4)</a:t>
            </a:r>
          </a:p>
        </p:txBody>
      </p:sp>
    </p:spTree>
    <p:extLst>
      <p:ext uri="{BB962C8B-B14F-4D97-AF65-F5344CB8AC3E}">
        <p14:creationId xmlns:p14="http://schemas.microsoft.com/office/powerpoint/2010/main" val="153841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196532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1</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2</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74C3C1B8-FFEB-E449-89CB-FBF832F0541D}"/>
              </a:ext>
            </a:extLst>
          </p:cNvPr>
          <p:cNvPicPr>
            <a:picLocks noChangeAspect="1"/>
          </p:cNvPicPr>
          <p:nvPr/>
        </p:nvPicPr>
        <p:blipFill>
          <a:blip r:embed="rId3"/>
          <a:stretch>
            <a:fillRect/>
          </a:stretch>
        </p:blipFill>
        <p:spPr>
          <a:xfrm>
            <a:off x="1612478" y="1185518"/>
            <a:ext cx="5154612" cy="463915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13A2D93-F505-BA47-BCB2-3B9C3F95B8F4}"/>
              </a:ext>
            </a:extLst>
          </p:cNvPr>
          <p:cNvPicPr>
            <a:picLocks noChangeAspect="1"/>
          </p:cNvPicPr>
          <p:nvPr/>
        </p:nvPicPr>
        <p:blipFill>
          <a:blip r:embed="rId4"/>
          <a:stretch>
            <a:fillRect/>
          </a:stretch>
        </p:blipFill>
        <p:spPr>
          <a:xfrm>
            <a:off x="8075851" y="3384550"/>
            <a:ext cx="3302000" cy="1854200"/>
          </a:xfrm>
          <a:prstGeom prst="rect">
            <a:avLst/>
          </a:prstGeom>
        </p:spPr>
      </p:pic>
    </p:spTree>
    <p:extLst>
      <p:ext uri="{BB962C8B-B14F-4D97-AF65-F5344CB8AC3E}">
        <p14:creationId xmlns:p14="http://schemas.microsoft.com/office/powerpoint/2010/main" val="60522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486504" y="1073231"/>
            <a:ext cx="3313815" cy="4711539"/>
          </a:xfrm>
        </p:spPr>
        <p:txBody>
          <a:bodyPr vert="horz" lIns="91440" tIns="45720" rIns="91440" bIns="45720" rtlCol="0" anchor="ctr">
            <a:normAutofit/>
          </a:bodyPr>
          <a:lstStyle/>
          <a:p>
            <a:pPr marL="0" indent="0"/>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1 Thessalonians 5:5-8</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Ephesians 5:15-18</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5</a:t>
            </a:r>
            <a:r>
              <a:rPr lang="en-US" sz="1800" dirty="0">
                <a:solidFill>
                  <a:srgbClr val="FFFFFF"/>
                </a:solidFill>
                <a:latin typeface="Arial" panose="020B0604020202020204" pitchFamily="34" charset="0"/>
                <a:cs typeface="Arial" panose="020B0604020202020204" pitchFamily="34" charset="0"/>
              </a:rPr>
              <a:t>You are all sons of the light and sons of the day. We do not belong to the night or to the darkness. </a:t>
            </a:r>
            <a:r>
              <a:rPr lang="en-US" sz="1800" baseline="30000" dirty="0">
                <a:solidFill>
                  <a:srgbClr val="FFFFFF"/>
                </a:solidFill>
                <a:latin typeface="Arial" panose="020B0604020202020204" pitchFamily="34" charset="0"/>
                <a:cs typeface="Arial" panose="020B0604020202020204" pitchFamily="34" charset="0"/>
              </a:rPr>
              <a:t>6</a:t>
            </a:r>
            <a:r>
              <a:rPr lang="en-US" sz="1800" dirty="0">
                <a:solidFill>
                  <a:srgbClr val="FFFFFF"/>
                </a:solidFill>
                <a:latin typeface="Arial" panose="020B0604020202020204" pitchFamily="34" charset="0"/>
                <a:cs typeface="Arial" panose="020B0604020202020204" pitchFamily="34" charset="0"/>
              </a:rPr>
              <a:t>So then, let us not be like others, who are asleep, but let us be alert and self- controlled. </a:t>
            </a:r>
            <a:r>
              <a:rPr lang="en-US" sz="1800" baseline="30000" dirty="0">
                <a:solidFill>
                  <a:srgbClr val="FFFFFF"/>
                </a:solidFill>
                <a:latin typeface="Arial" panose="020B0604020202020204" pitchFamily="34" charset="0"/>
                <a:cs typeface="Arial" panose="020B0604020202020204" pitchFamily="34" charset="0"/>
              </a:rPr>
              <a:t>7</a:t>
            </a:r>
            <a:r>
              <a:rPr lang="en-US" sz="1800" dirty="0">
                <a:solidFill>
                  <a:srgbClr val="FFFFFF"/>
                </a:solidFill>
                <a:latin typeface="Arial" panose="020B0604020202020204" pitchFamily="34" charset="0"/>
                <a:cs typeface="Arial" panose="020B0604020202020204" pitchFamily="34" charset="0"/>
              </a:rPr>
              <a:t>For those who sleep, sleep at night, and those who get drunk, get drunk at night. </a:t>
            </a:r>
            <a:r>
              <a:rPr lang="en-US" sz="1800" baseline="30000" dirty="0">
                <a:solidFill>
                  <a:srgbClr val="FFFFFF"/>
                </a:solidFill>
                <a:latin typeface="Arial" panose="020B0604020202020204" pitchFamily="34" charset="0"/>
                <a:cs typeface="Arial" panose="020B0604020202020204" pitchFamily="34" charset="0"/>
              </a:rPr>
              <a:t>8</a:t>
            </a:r>
            <a:r>
              <a:rPr lang="en-US" sz="1800" dirty="0">
                <a:solidFill>
                  <a:srgbClr val="FFFFFF"/>
                </a:solidFill>
                <a:latin typeface="Arial" panose="020B0604020202020204" pitchFamily="34" charset="0"/>
                <a:cs typeface="Arial" panose="020B0604020202020204" pitchFamily="34" charset="0"/>
              </a:rPr>
              <a:t>But since we belong to the day, let us be self-controlled, putting on faith and love as a breastplate, and the hope of salvation as a helmet.</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15</a:t>
            </a:r>
            <a:r>
              <a:rPr lang="en-US" sz="1800" dirty="0">
                <a:solidFill>
                  <a:srgbClr val="FFFFFF"/>
                </a:solidFill>
                <a:latin typeface="Arial" panose="020B0604020202020204" pitchFamily="34" charset="0"/>
                <a:cs typeface="Arial" panose="020B0604020202020204" pitchFamily="34" charset="0"/>
              </a:rPr>
              <a:t>Be very careful, then, how you live - not as unwise but as wise, </a:t>
            </a:r>
            <a:r>
              <a:rPr lang="en-US" sz="1800" baseline="30000" dirty="0">
                <a:solidFill>
                  <a:srgbClr val="FFFFFF"/>
                </a:solidFill>
                <a:latin typeface="Arial" panose="020B0604020202020204" pitchFamily="34" charset="0"/>
                <a:cs typeface="Arial" panose="020B0604020202020204" pitchFamily="34" charset="0"/>
              </a:rPr>
              <a:t>16</a:t>
            </a:r>
            <a:r>
              <a:rPr lang="en-US" sz="1800" dirty="0">
                <a:solidFill>
                  <a:srgbClr val="FFFFFF"/>
                </a:solidFill>
                <a:latin typeface="Arial" panose="020B0604020202020204" pitchFamily="34" charset="0"/>
                <a:cs typeface="Arial" panose="020B0604020202020204" pitchFamily="34" charset="0"/>
              </a:rPr>
              <a:t>making the most of every opportunity, because the days are evil. </a:t>
            </a:r>
            <a:r>
              <a:rPr lang="en-US" sz="1800" baseline="30000" dirty="0">
                <a:solidFill>
                  <a:srgbClr val="FFFFFF"/>
                </a:solidFill>
                <a:latin typeface="Arial" panose="020B0604020202020204" pitchFamily="34" charset="0"/>
                <a:cs typeface="Arial" panose="020B0604020202020204" pitchFamily="34" charset="0"/>
              </a:rPr>
              <a:t>17</a:t>
            </a:r>
            <a:r>
              <a:rPr lang="en-US" sz="1800" dirty="0">
                <a:solidFill>
                  <a:srgbClr val="FFFFFF"/>
                </a:solidFill>
                <a:latin typeface="Arial" panose="020B0604020202020204" pitchFamily="34" charset="0"/>
                <a:cs typeface="Arial" panose="020B0604020202020204" pitchFamily="34" charset="0"/>
              </a:rPr>
              <a:t>Therefore do not be foolish, but understand what the Lord's will is. </a:t>
            </a:r>
            <a:r>
              <a:rPr lang="en-US" sz="1800" baseline="30000" dirty="0">
                <a:solidFill>
                  <a:srgbClr val="FFFFFF"/>
                </a:solidFill>
                <a:latin typeface="Arial" panose="020B0604020202020204" pitchFamily="34" charset="0"/>
                <a:cs typeface="Arial" panose="020B0604020202020204" pitchFamily="34" charset="0"/>
              </a:rPr>
              <a:t>18</a:t>
            </a:r>
            <a:r>
              <a:rPr lang="en-US" sz="1800" dirty="0">
                <a:solidFill>
                  <a:srgbClr val="FFFFFF"/>
                </a:solidFill>
                <a:latin typeface="Arial" panose="020B0604020202020204" pitchFamily="34" charset="0"/>
                <a:cs typeface="Arial" panose="020B0604020202020204" pitchFamily="34" charset="0"/>
              </a:rPr>
              <a:t>Do not get drunk on wine, which leads to debauchery. Instead, be filled with the Spirit.</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Issues</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6015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131422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616688" y="1073231"/>
            <a:ext cx="3183631" cy="4711539"/>
          </a:xfrm>
        </p:spPr>
        <p:txBody>
          <a:bodyPr vert="horz" lIns="91440" tIns="45720" rIns="91440" bIns="45720" rtlCol="0" anchor="ctr">
            <a:normAutofit/>
          </a:bodyPr>
          <a:lstStyle/>
          <a:p>
            <a:pPr marL="0" indent="0"/>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1 Corinthians 6:12</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Romans 14:21</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1 Corinthians 6:19-20</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12</a:t>
            </a:r>
            <a:r>
              <a:rPr lang="en-US" sz="1800" dirty="0">
                <a:solidFill>
                  <a:srgbClr val="FFFFFF"/>
                </a:solidFill>
                <a:latin typeface="Arial" panose="020B0604020202020204" pitchFamily="34" charset="0"/>
                <a:cs typeface="Arial" panose="020B0604020202020204" pitchFamily="34" charset="0"/>
              </a:rPr>
              <a:t>"Everything is permissible for me” - but not everything is beneficial. "Everything is permissible for me” - but I will not be mastered by anything.</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21</a:t>
            </a:r>
            <a:r>
              <a:rPr lang="en-US" sz="1800" dirty="0">
                <a:solidFill>
                  <a:srgbClr val="FFFFFF"/>
                </a:solidFill>
                <a:latin typeface="Arial" panose="020B0604020202020204" pitchFamily="34" charset="0"/>
                <a:cs typeface="Arial" panose="020B0604020202020204" pitchFamily="34" charset="0"/>
              </a:rPr>
              <a:t>It is better not to eat meat or drink wine or to do anything else that will cause your brother to fall.</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19</a:t>
            </a:r>
            <a:r>
              <a:rPr lang="en-US" sz="1800" dirty="0">
                <a:solidFill>
                  <a:srgbClr val="FFFFFF"/>
                </a:solidFill>
                <a:latin typeface="Arial" panose="020B0604020202020204" pitchFamily="34" charset="0"/>
                <a:cs typeface="Arial" panose="020B0604020202020204" pitchFamily="34" charset="0"/>
              </a:rPr>
              <a:t>Do you not know that your body is a temple of the Holy Spirit, who is in you, whom you have received from God? You are not your own; </a:t>
            </a:r>
            <a:r>
              <a:rPr lang="en-US" sz="1800" baseline="30000" dirty="0">
                <a:solidFill>
                  <a:srgbClr val="FFFFFF"/>
                </a:solidFill>
                <a:latin typeface="Arial" panose="020B0604020202020204" pitchFamily="34" charset="0"/>
                <a:cs typeface="Arial" panose="020B0604020202020204" pitchFamily="34" charset="0"/>
              </a:rPr>
              <a:t>20</a:t>
            </a:r>
            <a:r>
              <a:rPr lang="en-US" sz="1800" dirty="0">
                <a:solidFill>
                  <a:srgbClr val="FFFFFF"/>
                </a:solidFill>
                <a:latin typeface="Arial" panose="020B0604020202020204" pitchFamily="34" charset="0"/>
                <a:cs typeface="Arial" panose="020B0604020202020204" pitchFamily="34" charset="0"/>
              </a:rPr>
              <a:t>you were bought at a price. Therefore honor God with your body.</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Issues</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6015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(4/4)</a:t>
            </a:r>
          </a:p>
        </p:txBody>
      </p:sp>
    </p:spTree>
    <p:extLst>
      <p:ext uri="{BB962C8B-B14F-4D97-AF65-F5344CB8AC3E}">
        <p14:creationId xmlns:p14="http://schemas.microsoft.com/office/powerpoint/2010/main" val="61429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7</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22</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C4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39915CF6-5402-7D46-BBD9-C110D0ED6474}"/>
              </a:ext>
            </a:extLst>
          </p:cNvPr>
          <p:cNvPicPr>
            <a:picLocks noChangeAspect="1"/>
          </p:cNvPicPr>
          <p:nvPr/>
        </p:nvPicPr>
        <p:blipFill>
          <a:blip r:embed="rId3"/>
          <a:stretch>
            <a:fillRect/>
          </a:stretch>
        </p:blipFill>
        <p:spPr>
          <a:xfrm>
            <a:off x="1186951" y="662092"/>
            <a:ext cx="6005666" cy="54051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E860EB4-48D5-A243-9BE6-A2B7BF83F286}"/>
              </a:ext>
            </a:extLst>
          </p:cNvPr>
          <p:cNvPicPr>
            <a:picLocks noChangeAspect="1"/>
          </p:cNvPicPr>
          <p:nvPr/>
        </p:nvPicPr>
        <p:blipFill>
          <a:blip r:embed="rId4"/>
          <a:stretch>
            <a:fillRect/>
          </a:stretch>
        </p:blipFill>
        <p:spPr>
          <a:xfrm>
            <a:off x="8075851" y="3358628"/>
            <a:ext cx="3302000" cy="1854200"/>
          </a:xfrm>
          <a:prstGeom prst="rect">
            <a:avLst/>
          </a:prstGeom>
        </p:spPr>
      </p:pic>
    </p:spTree>
    <p:extLst>
      <p:ext uri="{BB962C8B-B14F-4D97-AF65-F5344CB8AC3E}">
        <p14:creationId xmlns:p14="http://schemas.microsoft.com/office/powerpoint/2010/main" val="324294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2"/>
            <a:ext cx="3054091" cy="4593922"/>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In small groups</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dirty="0">
                <a:solidFill>
                  <a:srgbClr val="FFFFFF"/>
                </a:solidFill>
                <a:latin typeface="Arial" panose="020B0604020202020204" pitchFamily="34" charset="0"/>
                <a:cs typeface="Arial" panose="020B0604020202020204" pitchFamily="34" charset="0"/>
              </a:rPr>
              <a:t>Investigate your passage and prepare responses to the group on the following:</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1" dirty="0">
                <a:solidFill>
                  <a:srgbClr val="FFFFFF"/>
                </a:solidFill>
                <a:latin typeface="Arial" panose="020B0604020202020204" pitchFamily="34" charset="0"/>
                <a:cs typeface="Arial" panose="020B0604020202020204" pitchFamily="34" charset="0"/>
              </a:rPr>
              <a:t>1) List as many ways as you can that show how your passage can be linked to the dangers/problems of gambling.</a:t>
            </a:r>
          </a:p>
          <a:p>
            <a:pPr marL="0" indent="0" defTabSz="457200">
              <a:spcBef>
                <a:spcPct val="20000"/>
              </a:spcBef>
              <a:spcAft>
                <a:spcPts val="600"/>
              </a:spcAft>
              <a:buClr>
                <a:schemeClr val="accent2"/>
              </a:buClr>
              <a:buSzPct val="92000"/>
              <a:buNone/>
            </a:pPr>
            <a:endParaRPr lang="en-US" sz="1800" b="1"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1" dirty="0">
                <a:solidFill>
                  <a:srgbClr val="FFFFFF"/>
                </a:solidFill>
                <a:latin typeface="Arial" panose="020B0604020202020204" pitchFamily="34" charset="0"/>
                <a:cs typeface="Arial" panose="020B0604020202020204" pitchFamily="34" charset="0"/>
              </a:rPr>
              <a:t>2) How might you practically live out what your passage is saying in your day-to-day life when it comes to gambling?</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28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2"/>
            <a:ext cx="3054091" cy="4593922"/>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Proverbs 28:19</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19</a:t>
            </a:r>
            <a:r>
              <a:rPr lang="en-US" sz="1800" dirty="0">
                <a:solidFill>
                  <a:srgbClr val="FFFFFF"/>
                </a:solidFill>
                <a:latin typeface="Arial" panose="020B0604020202020204" pitchFamily="34" charset="0"/>
                <a:cs typeface="Arial" panose="020B0604020202020204" pitchFamily="34" charset="0"/>
              </a:rPr>
              <a:t>He who works his land will have abundant food, but the one who chases fantasies will have his fill of poverty.</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Group #1</a:t>
            </a:r>
          </a:p>
        </p:txBody>
      </p:sp>
    </p:spTree>
    <p:extLst>
      <p:ext uri="{BB962C8B-B14F-4D97-AF65-F5344CB8AC3E}">
        <p14:creationId xmlns:p14="http://schemas.microsoft.com/office/powerpoint/2010/main" val="403823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2"/>
            <a:ext cx="3054091" cy="4593922"/>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1 Timothy </a:t>
            </a: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6:6-10, 17</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6</a:t>
            </a:r>
            <a:r>
              <a:rPr lang="en-US" sz="1800" dirty="0">
                <a:solidFill>
                  <a:srgbClr val="FFFFFF"/>
                </a:solidFill>
                <a:latin typeface="Arial" panose="020B0604020202020204" pitchFamily="34" charset="0"/>
                <a:cs typeface="Arial" panose="020B0604020202020204" pitchFamily="34" charset="0"/>
              </a:rPr>
              <a:t>But godliness with contentment is great gain. </a:t>
            </a:r>
            <a:r>
              <a:rPr lang="en-US" sz="1800" baseline="30000" dirty="0">
                <a:solidFill>
                  <a:srgbClr val="FFFFFF"/>
                </a:solidFill>
                <a:latin typeface="Arial" panose="020B0604020202020204" pitchFamily="34" charset="0"/>
                <a:cs typeface="Arial" panose="020B0604020202020204" pitchFamily="34" charset="0"/>
              </a:rPr>
              <a:t>7</a:t>
            </a:r>
            <a:r>
              <a:rPr lang="en-US" sz="1800" dirty="0">
                <a:solidFill>
                  <a:srgbClr val="FFFFFF"/>
                </a:solidFill>
                <a:latin typeface="Arial" panose="020B0604020202020204" pitchFamily="34" charset="0"/>
                <a:cs typeface="Arial" panose="020B0604020202020204" pitchFamily="34" charset="0"/>
              </a:rPr>
              <a:t>For we brought nothing into the world, and we can take nothing out of it. </a:t>
            </a:r>
            <a:r>
              <a:rPr lang="en-US" sz="1800" baseline="30000" dirty="0">
                <a:solidFill>
                  <a:srgbClr val="FFFFFF"/>
                </a:solidFill>
                <a:latin typeface="Arial" panose="020B0604020202020204" pitchFamily="34" charset="0"/>
                <a:cs typeface="Arial" panose="020B0604020202020204" pitchFamily="34" charset="0"/>
              </a:rPr>
              <a:t>8</a:t>
            </a:r>
            <a:r>
              <a:rPr lang="en-US" sz="1800" dirty="0">
                <a:solidFill>
                  <a:srgbClr val="FFFFFF"/>
                </a:solidFill>
                <a:latin typeface="Arial" panose="020B0604020202020204" pitchFamily="34" charset="0"/>
                <a:cs typeface="Arial" panose="020B0604020202020204" pitchFamily="34" charset="0"/>
              </a:rPr>
              <a:t>But if we have food and clothing, we will be content with that. </a:t>
            </a:r>
            <a:r>
              <a:rPr lang="en-US" sz="1800" baseline="30000" dirty="0">
                <a:solidFill>
                  <a:srgbClr val="FFFFFF"/>
                </a:solidFill>
                <a:latin typeface="Arial" panose="020B0604020202020204" pitchFamily="34" charset="0"/>
                <a:cs typeface="Arial" panose="020B0604020202020204" pitchFamily="34" charset="0"/>
              </a:rPr>
              <a:t>9</a:t>
            </a:r>
            <a:r>
              <a:rPr lang="en-US" sz="1800" dirty="0">
                <a:solidFill>
                  <a:srgbClr val="FFFFFF"/>
                </a:solidFill>
                <a:latin typeface="Arial" panose="020B0604020202020204" pitchFamily="34" charset="0"/>
                <a:cs typeface="Arial" panose="020B0604020202020204" pitchFamily="34" charset="0"/>
              </a:rPr>
              <a:t>People who want to get rich fall into temptation and a trap and into many foolish and harmful desires that plunge men into ruin and destruction. </a:t>
            </a:r>
            <a:r>
              <a:rPr lang="en-US" sz="1800" baseline="30000" dirty="0">
                <a:solidFill>
                  <a:srgbClr val="FFFFFF"/>
                </a:solidFill>
                <a:latin typeface="Arial" panose="020B0604020202020204" pitchFamily="34" charset="0"/>
                <a:cs typeface="Arial" panose="020B0604020202020204" pitchFamily="34" charset="0"/>
              </a:rPr>
              <a:t>10</a:t>
            </a:r>
            <a:r>
              <a:rPr lang="en-US" sz="1800" dirty="0">
                <a:solidFill>
                  <a:srgbClr val="FFFFFF"/>
                </a:solidFill>
                <a:latin typeface="Arial" panose="020B0604020202020204" pitchFamily="34" charset="0"/>
                <a:cs typeface="Arial" panose="020B0604020202020204" pitchFamily="34" charset="0"/>
              </a:rPr>
              <a:t>For the love of money is a root of all kinds of evil. Some people, eager for money, have wandered from the faith and pierced themselves with many griefs.</a:t>
            </a: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17</a:t>
            </a:r>
            <a:r>
              <a:rPr lang="en-US" sz="1800" dirty="0">
                <a:solidFill>
                  <a:srgbClr val="FFFFFF"/>
                </a:solidFill>
                <a:latin typeface="Arial" panose="020B0604020202020204" pitchFamily="34" charset="0"/>
                <a:cs typeface="Arial" panose="020B0604020202020204" pitchFamily="34" charset="0"/>
              </a:rPr>
              <a:t>Command those who are rich in this present world not to be arrogant nor to put their hope in wealth, which is so uncertain, but to put their hope in God, who richly provides us with everything for our enjoyment.</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Group #2</a:t>
            </a:r>
          </a:p>
        </p:txBody>
      </p:sp>
    </p:spTree>
    <p:extLst>
      <p:ext uri="{BB962C8B-B14F-4D97-AF65-F5344CB8AC3E}">
        <p14:creationId xmlns:p14="http://schemas.microsoft.com/office/powerpoint/2010/main" val="152562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2"/>
            <a:ext cx="3054091" cy="4593922"/>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Matthew 6:19-21</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19</a:t>
            </a:r>
            <a:r>
              <a:rPr lang="en-US" sz="1800" dirty="0">
                <a:solidFill>
                  <a:srgbClr val="FFFFFF"/>
                </a:solidFill>
                <a:latin typeface="Arial" panose="020B0604020202020204" pitchFamily="34" charset="0"/>
                <a:cs typeface="Arial" panose="020B0604020202020204" pitchFamily="34" charset="0"/>
              </a:rPr>
              <a:t>"Do not store up for yourselves treasures on earth, where moth and rust destroy, and where thieves break in and steal. </a:t>
            </a:r>
            <a:r>
              <a:rPr lang="en-US" sz="1800" baseline="30000" dirty="0">
                <a:solidFill>
                  <a:srgbClr val="FFFFFF"/>
                </a:solidFill>
                <a:latin typeface="Arial" panose="020B0604020202020204" pitchFamily="34" charset="0"/>
                <a:cs typeface="Arial" panose="020B0604020202020204" pitchFamily="34" charset="0"/>
              </a:rPr>
              <a:t>20</a:t>
            </a:r>
            <a:r>
              <a:rPr lang="en-US" sz="1800" dirty="0">
                <a:solidFill>
                  <a:srgbClr val="FFFFFF"/>
                </a:solidFill>
                <a:latin typeface="Arial" panose="020B0604020202020204" pitchFamily="34" charset="0"/>
                <a:cs typeface="Arial" panose="020B0604020202020204" pitchFamily="34" charset="0"/>
              </a:rPr>
              <a:t>But store up for yourselves treasures in heaven, where moth and rust do not destroy, and where thieves do not break in and steal. </a:t>
            </a:r>
            <a:r>
              <a:rPr lang="en-US" sz="1800" baseline="30000" dirty="0">
                <a:solidFill>
                  <a:srgbClr val="FFFFFF"/>
                </a:solidFill>
                <a:latin typeface="Arial" panose="020B0604020202020204" pitchFamily="34" charset="0"/>
                <a:cs typeface="Arial" panose="020B0604020202020204" pitchFamily="34" charset="0"/>
              </a:rPr>
              <a:t>21</a:t>
            </a:r>
            <a:r>
              <a:rPr lang="en-US" sz="1800" dirty="0">
                <a:solidFill>
                  <a:srgbClr val="FFFFFF"/>
                </a:solidFill>
                <a:latin typeface="Arial" panose="020B0604020202020204" pitchFamily="34" charset="0"/>
                <a:cs typeface="Arial" panose="020B0604020202020204" pitchFamily="34" charset="0"/>
              </a:rPr>
              <a:t>For where your treasure is, there your heart will be also.</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Group #3</a:t>
            </a:r>
          </a:p>
        </p:txBody>
      </p:sp>
    </p:spTree>
    <p:extLst>
      <p:ext uri="{BB962C8B-B14F-4D97-AF65-F5344CB8AC3E}">
        <p14:creationId xmlns:p14="http://schemas.microsoft.com/office/powerpoint/2010/main" val="376163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2"/>
            <a:ext cx="3054091" cy="4593922"/>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Romans 13:9-10</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9</a:t>
            </a:r>
            <a:r>
              <a:rPr lang="en-US" sz="1800" dirty="0">
                <a:solidFill>
                  <a:srgbClr val="FFFFFF"/>
                </a:solidFill>
                <a:latin typeface="Arial" panose="020B0604020202020204" pitchFamily="34" charset="0"/>
                <a:cs typeface="Arial" panose="020B0604020202020204" pitchFamily="34" charset="0"/>
              </a:rPr>
              <a:t>The commandments, "Do not commit adultery," "Do not murder," "Do not steal," "Do not covet," and whatever other commandment there may be, are summed up in this one rule: "Love your neighbor as yourself.” </a:t>
            </a:r>
            <a:r>
              <a:rPr lang="en-US" sz="1800" baseline="30000" dirty="0">
                <a:solidFill>
                  <a:srgbClr val="FFFFFF"/>
                </a:solidFill>
                <a:latin typeface="Arial" panose="020B0604020202020204" pitchFamily="34" charset="0"/>
                <a:cs typeface="Arial" panose="020B0604020202020204" pitchFamily="34" charset="0"/>
              </a:rPr>
              <a:t>10</a:t>
            </a:r>
            <a:r>
              <a:rPr lang="en-US" sz="1800" dirty="0">
                <a:solidFill>
                  <a:srgbClr val="FFFFFF"/>
                </a:solidFill>
                <a:latin typeface="Arial" panose="020B0604020202020204" pitchFamily="34" charset="0"/>
                <a:cs typeface="Arial" panose="020B0604020202020204" pitchFamily="34" charset="0"/>
              </a:rPr>
              <a:t>Love does no harm to its neighbor. Therefore love is the fulfillment of the law.</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Group #4</a:t>
            </a:r>
          </a:p>
        </p:txBody>
      </p:sp>
    </p:spTree>
    <p:extLst>
      <p:ext uri="{BB962C8B-B14F-4D97-AF65-F5344CB8AC3E}">
        <p14:creationId xmlns:p14="http://schemas.microsoft.com/office/powerpoint/2010/main" val="3451584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8</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28</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4C91AF70-9D8A-9144-BE05-B2038241B4C2}"/>
              </a:ext>
            </a:extLst>
          </p:cNvPr>
          <p:cNvPicPr>
            <a:picLocks noChangeAspect="1"/>
          </p:cNvPicPr>
          <p:nvPr/>
        </p:nvPicPr>
        <p:blipFill>
          <a:blip r:embed="rId3"/>
          <a:stretch>
            <a:fillRect/>
          </a:stretch>
        </p:blipFill>
        <p:spPr>
          <a:xfrm>
            <a:off x="1711149" y="1269803"/>
            <a:ext cx="5083175" cy="457485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CAD7E2A-5A54-3E4B-BA5E-6D7A30E06BAF}"/>
              </a:ext>
            </a:extLst>
          </p:cNvPr>
          <p:cNvPicPr>
            <a:picLocks noChangeAspect="1"/>
          </p:cNvPicPr>
          <p:nvPr/>
        </p:nvPicPr>
        <p:blipFill>
          <a:blip r:embed="rId4"/>
          <a:stretch>
            <a:fillRect/>
          </a:stretch>
        </p:blipFill>
        <p:spPr>
          <a:xfrm>
            <a:off x="8075851" y="3354663"/>
            <a:ext cx="3302000" cy="1854200"/>
          </a:xfrm>
          <a:prstGeom prst="rect">
            <a:avLst/>
          </a:prstGeom>
        </p:spPr>
      </p:pic>
    </p:spTree>
    <p:extLst>
      <p:ext uri="{BB962C8B-B14F-4D97-AF65-F5344CB8AC3E}">
        <p14:creationId xmlns:p14="http://schemas.microsoft.com/office/powerpoint/2010/main" val="655887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616688" y="1073231"/>
            <a:ext cx="3183631" cy="4711539"/>
          </a:xfrm>
        </p:spPr>
        <p:txBody>
          <a:bodyPr vert="horz" lIns="91440" tIns="45720" rIns="91440" bIns="45720" rtlCol="0" anchor="ctr">
            <a:normAutofit/>
          </a:bodyPr>
          <a:lstStyle/>
          <a:p>
            <a:pPr marL="0" indent="0"/>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Matthew </a:t>
            </a: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6:25-27, 33</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1 Peter 5:7</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Philippians </a:t>
            </a: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4:6-7, 19</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925034"/>
            <a:ext cx="6599582" cy="5318560"/>
          </a:xfrm>
          <a:prstGeom prst="rect">
            <a:avLst/>
          </a:prstGeom>
        </p:spPr>
        <p:txBody>
          <a:bodyPr vert="horz" lIns="91440" tIns="45720" rIns="91440" bIns="45720" rtlCol="0" anchor="ct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25</a:t>
            </a:r>
            <a:r>
              <a:rPr lang="en-US" sz="1800" dirty="0">
                <a:solidFill>
                  <a:srgbClr val="FFFFFF"/>
                </a:solidFill>
                <a:latin typeface="Arial" panose="020B0604020202020204" pitchFamily="34" charset="0"/>
                <a:cs typeface="Arial" panose="020B0604020202020204" pitchFamily="34" charset="0"/>
              </a:rPr>
              <a:t>"Therefore I tell you, do not worry about your life, what you will eat or drink; or about your body, what you will wear. Is not life more important than food, and the body more important than clothes? </a:t>
            </a:r>
            <a:r>
              <a:rPr lang="en-US" sz="1800" baseline="30000" dirty="0">
                <a:solidFill>
                  <a:srgbClr val="FFFFFF"/>
                </a:solidFill>
                <a:latin typeface="Arial" panose="020B0604020202020204" pitchFamily="34" charset="0"/>
                <a:cs typeface="Arial" panose="020B0604020202020204" pitchFamily="34" charset="0"/>
              </a:rPr>
              <a:t>26</a:t>
            </a:r>
            <a:r>
              <a:rPr lang="en-US" sz="1800" dirty="0">
                <a:solidFill>
                  <a:srgbClr val="FFFFFF"/>
                </a:solidFill>
                <a:latin typeface="Arial" panose="020B0604020202020204" pitchFamily="34" charset="0"/>
                <a:cs typeface="Arial" panose="020B0604020202020204" pitchFamily="34" charset="0"/>
              </a:rPr>
              <a:t>Look at the birds of the air; they do not sow or reap or store away in barns, and yet your heavenly Father feeds them. Are you not much more valuable than they? </a:t>
            </a:r>
            <a:r>
              <a:rPr lang="en-US" sz="1800" baseline="30000" dirty="0">
                <a:solidFill>
                  <a:srgbClr val="FFFFFF"/>
                </a:solidFill>
                <a:latin typeface="Arial" panose="020B0604020202020204" pitchFamily="34" charset="0"/>
                <a:cs typeface="Arial" panose="020B0604020202020204" pitchFamily="34" charset="0"/>
              </a:rPr>
              <a:t>27</a:t>
            </a:r>
            <a:r>
              <a:rPr lang="en-US" sz="1800" dirty="0">
                <a:solidFill>
                  <a:srgbClr val="FFFFFF"/>
                </a:solidFill>
                <a:latin typeface="Arial" panose="020B0604020202020204" pitchFamily="34" charset="0"/>
                <a:cs typeface="Arial" panose="020B0604020202020204" pitchFamily="34" charset="0"/>
              </a:rPr>
              <a:t>Who of you by worrying can add a single hour to his life?</a:t>
            </a: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33</a:t>
            </a:r>
            <a:r>
              <a:rPr lang="en-US" sz="1800" dirty="0">
                <a:solidFill>
                  <a:srgbClr val="FFFFFF"/>
                </a:solidFill>
                <a:latin typeface="Arial" panose="020B0604020202020204" pitchFamily="34" charset="0"/>
                <a:cs typeface="Arial" panose="020B0604020202020204" pitchFamily="34" charset="0"/>
              </a:rPr>
              <a:t>But seek first his kingdom and his righteousness, and all these things will be given to you as well.</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7</a:t>
            </a:r>
            <a:r>
              <a:rPr lang="en-US" sz="1800" dirty="0">
                <a:solidFill>
                  <a:srgbClr val="FFFFFF"/>
                </a:solidFill>
                <a:latin typeface="Arial" panose="020B0604020202020204" pitchFamily="34" charset="0"/>
                <a:cs typeface="Arial" panose="020B0604020202020204" pitchFamily="34" charset="0"/>
              </a:rPr>
              <a:t>Cast all your anxiety on him because he cares for you.</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6</a:t>
            </a:r>
            <a:r>
              <a:rPr lang="en-US" sz="1800" dirty="0">
                <a:solidFill>
                  <a:srgbClr val="FFFFFF"/>
                </a:solidFill>
                <a:latin typeface="Arial" panose="020B0604020202020204" pitchFamily="34" charset="0"/>
                <a:cs typeface="Arial" panose="020B0604020202020204" pitchFamily="34" charset="0"/>
              </a:rPr>
              <a:t>Do not be anxious about anything, but in everything, by prayer and petition, with thanksgiving, present your requests to God. </a:t>
            </a:r>
            <a:r>
              <a:rPr lang="en-US" sz="1800" baseline="30000" dirty="0">
                <a:solidFill>
                  <a:srgbClr val="FFFFFF"/>
                </a:solidFill>
                <a:latin typeface="Arial" panose="020B0604020202020204" pitchFamily="34" charset="0"/>
                <a:cs typeface="Arial" panose="020B0604020202020204" pitchFamily="34" charset="0"/>
              </a:rPr>
              <a:t>7</a:t>
            </a:r>
            <a:r>
              <a:rPr lang="en-US" sz="1800" dirty="0">
                <a:solidFill>
                  <a:srgbClr val="FFFFFF"/>
                </a:solidFill>
                <a:latin typeface="Arial" panose="020B0604020202020204" pitchFamily="34" charset="0"/>
                <a:cs typeface="Arial" panose="020B0604020202020204" pitchFamily="34" charset="0"/>
              </a:rPr>
              <a:t>And the peace of God, which transcends all understanding, will guard your hearts and your minds in Christ Jesus.</a:t>
            </a: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19</a:t>
            </a:r>
            <a:r>
              <a:rPr lang="en-US" sz="1800" dirty="0">
                <a:solidFill>
                  <a:srgbClr val="FFFFFF"/>
                </a:solidFill>
                <a:latin typeface="Arial" panose="020B0604020202020204" pitchFamily="34" charset="0"/>
                <a:cs typeface="Arial" panose="020B0604020202020204" pitchFamily="34" charset="0"/>
              </a:rPr>
              <a:t>And my God will meet all your needs according to his glorious riches in Christ Jesus.</a:t>
            </a:r>
          </a:p>
        </p:txBody>
      </p:sp>
    </p:spTree>
    <p:extLst>
      <p:ext uri="{BB962C8B-B14F-4D97-AF65-F5344CB8AC3E}">
        <p14:creationId xmlns:p14="http://schemas.microsoft.com/office/powerpoint/2010/main" val="261427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Genesis 1:26-27</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Psalm 8:3-9</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26</a:t>
            </a:r>
            <a:r>
              <a:rPr lang="en-US" sz="1800" dirty="0">
                <a:solidFill>
                  <a:srgbClr val="FFFFFF"/>
                </a:solidFill>
                <a:latin typeface="Arial" panose="020B0604020202020204" pitchFamily="34" charset="0"/>
                <a:cs typeface="Arial" panose="020B0604020202020204" pitchFamily="34" charset="0"/>
              </a:rPr>
              <a:t>Then God said, "Let us make man in our image, in our likeness, and let them rule over the fish of the sea and the birds of the air, over the livestock, over all the earth, and over all the creatures that move along the ground.” </a:t>
            </a:r>
            <a:r>
              <a:rPr lang="en-US" sz="1800" baseline="30000" dirty="0">
                <a:solidFill>
                  <a:srgbClr val="FFFFFF"/>
                </a:solidFill>
                <a:latin typeface="Arial" panose="020B0604020202020204" pitchFamily="34" charset="0"/>
                <a:cs typeface="Arial" panose="020B0604020202020204" pitchFamily="34" charset="0"/>
              </a:rPr>
              <a:t>27</a:t>
            </a:r>
            <a:r>
              <a:rPr lang="en-US" sz="1800" dirty="0">
                <a:solidFill>
                  <a:srgbClr val="FFFFFF"/>
                </a:solidFill>
                <a:latin typeface="Arial" panose="020B0604020202020204" pitchFamily="34" charset="0"/>
                <a:cs typeface="Arial" panose="020B0604020202020204" pitchFamily="34" charset="0"/>
              </a:rPr>
              <a:t>So God created man in his own image, in the image of God he created him; male and female he created them.</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3</a:t>
            </a:r>
            <a:r>
              <a:rPr lang="en-US" sz="1800" dirty="0">
                <a:solidFill>
                  <a:srgbClr val="FFFFFF"/>
                </a:solidFill>
                <a:latin typeface="Arial" panose="020B0604020202020204" pitchFamily="34" charset="0"/>
                <a:cs typeface="Arial" panose="020B0604020202020204" pitchFamily="34" charset="0"/>
              </a:rPr>
              <a:t>When I consider your heavens, the work of your fingers, the moon and the stars, which you have set in place, </a:t>
            </a:r>
            <a:r>
              <a:rPr lang="en-US" sz="1800" baseline="30000" dirty="0">
                <a:solidFill>
                  <a:srgbClr val="FFFFFF"/>
                </a:solidFill>
                <a:latin typeface="Arial" panose="020B0604020202020204" pitchFamily="34" charset="0"/>
                <a:cs typeface="Arial" panose="020B0604020202020204" pitchFamily="34" charset="0"/>
              </a:rPr>
              <a:t>4</a:t>
            </a:r>
            <a:r>
              <a:rPr lang="en-US" sz="1800" dirty="0">
                <a:solidFill>
                  <a:srgbClr val="FFFFFF"/>
                </a:solidFill>
                <a:latin typeface="Arial" panose="020B0604020202020204" pitchFamily="34" charset="0"/>
                <a:cs typeface="Arial" panose="020B0604020202020204" pitchFamily="34" charset="0"/>
              </a:rPr>
              <a:t>what is man that you are mindful of him, the son of man that you care for him? </a:t>
            </a:r>
            <a:r>
              <a:rPr lang="en-US" sz="1800" baseline="30000" dirty="0">
                <a:solidFill>
                  <a:srgbClr val="FFFFFF"/>
                </a:solidFill>
                <a:latin typeface="Arial" panose="020B0604020202020204" pitchFamily="34" charset="0"/>
                <a:cs typeface="Arial" panose="020B0604020202020204" pitchFamily="34" charset="0"/>
              </a:rPr>
              <a:t>5</a:t>
            </a:r>
            <a:r>
              <a:rPr lang="en-US" sz="1800" dirty="0">
                <a:solidFill>
                  <a:srgbClr val="FFFFFF"/>
                </a:solidFill>
                <a:latin typeface="Arial" panose="020B0604020202020204" pitchFamily="34" charset="0"/>
                <a:cs typeface="Arial" panose="020B0604020202020204" pitchFamily="34" charset="0"/>
              </a:rPr>
              <a:t>You made him a little lower than the heavenly beings and crowned him with glory and honor. </a:t>
            </a:r>
            <a:r>
              <a:rPr lang="en-US" sz="1800" baseline="30000" dirty="0">
                <a:solidFill>
                  <a:srgbClr val="FFFFFF"/>
                </a:solidFill>
                <a:latin typeface="Arial" panose="020B0604020202020204" pitchFamily="34" charset="0"/>
                <a:cs typeface="Arial" panose="020B0604020202020204" pitchFamily="34" charset="0"/>
              </a:rPr>
              <a:t>6</a:t>
            </a:r>
            <a:r>
              <a:rPr lang="en-US" sz="1800" dirty="0">
                <a:solidFill>
                  <a:srgbClr val="FFFFFF"/>
                </a:solidFill>
                <a:latin typeface="Arial" panose="020B0604020202020204" pitchFamily="34" charset="0"/>
                <a:cs typeface="Arial" panose="020B0604020202020204" pitchFamily="34" charset="0"/>
              </a:rPr>
              <a:t>You made him ruler over the works of your hands; you put everything under his feet: </a:t>
            </a:r>
            <a:r>
              <a:rPr lang="en-US" sz="1800" baseline="30000" dirty="0">
                <a:solidFill>
                  <a:srgbClr val="FFFFFF"/>
                </a:solidFill>
                <a:latin typeface="Arial" panose="020B0604020202020204" pitchFamily="34" charset="0"/>
                <a:cs typeface="Arial" panose="020B0604020202020204" pitchFamily="34" charset="0"/>
              </a:rPr>
              <a:t>7</a:t>
            </a:r>
            <a:r>
              <a:rPr lang="en-US" sz="1800" dirty="0">
                <a:solidFill>
                  <a:srgbClr val="FFFFFF"/>
                </a:solidFill>
                <a:latin typeface="Arial" panose="020B0604020202020204" pitchFamily="34" charset="0"/>
                <a:cs typeface="Arial" panose="020B0604020202020204" pitchFamily="34" charset="0"/>
              </a:rPr>
              <a:t>all flocks and herds, and the beasts of the field, </a:t>
            </a:r>
            <a:r>
              <a:rPr lang="en-US" sz="1800" baseline="30000" dirty="0">
                <a:solidFill>
                  <a:srgbClr val="FFFFFF"/>
                </a:solidFill>
                <a:latin typeface="Arial" panose="020B0604020202020204" pitchFamily="34" charset="0"/>
                <a:cs typeface="Arial" panose="020B0604020202020204" pitchFamily="34" charset="0"/>
              </a:rPr>
              <a:t>8</a:t>
            </a:r>
            <a:r>
              <a:rPr lang="en-US" sz="1800" dirty="0">
                <a:solidFill>
                  <a:srgbClr val="FFFFFF"/>
                </a:solidFill>
                <a:latin typeface="Arial" panose="020B0604020202020204" pitchFamily="34" charset="0"/>
                <a:cs typeface="Arial" panose="020B0604020202020204" pitchFamily="34" charset="0"/>
              </a:rPr>
              <a:t>the birds of the air, and the fish of the sea, all that swim the paths of the seas. </a:t>
            </a:r>
            <a:r>
              <a:rPr lang="en-US" sz="1800" baseline="30000" dirty="0">
                <a:solidFill>
                  <a:srgbClr val="FFFFFF"/>
                </a:solidFill>
                <a:latin typeface="Arial" panose="020B0604020202020204" pitchFamily="34" charset="0"/>
                <a:cs typeface="Arial" panose="020B0604020202020204" pitchFamily="34" charset="0"/>
              </a:rPr>
              <a:t>9</a:t>
            </a:r>
            <a:r>
              <a:rPr lang="en-US" sz="1800" dirty="0">
                <a:solidFill>
                  <a:srgbClr val="FFFFFF"/>
                </a:solidFill>
                <a:latin typeface="Arial" panose="020B0604020202020204" pitchFamily="34" charset="0"/>
                <a:cs typeface="Arial" panose="020B0604020202020204" pitchFamily="34" charset="0"/>
              </a:rPr>
              <a:t>O LORD , our Lord, how majestic is your name in all the earth!</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a:t>
            </a:r>
            <a:r>
              <a:rPr lang="en-US" b="1" i="1" dirty="0">
                <a:solidFill>
                  <a:schemeClr val="accent1"/>
                </a:solidFill>
                <a:latin typeface="Arial" panose="020B0604020202020204" pitchFamily="34" charset="0"/>
                <a:cs typeface="Arial" panose="020B0604020202020204" pitchFamily="34" charset="0"/>
              </a:rPr>
              <a:t>Value</a:t>
            </a:r>
            <a:r>
              <a:rPr lang="en-US" b="1" dirty="0">
                <a:solidFill>
                  <a:schemeClr val="accent1"/>
                </a:solidFill>
                <a:latin typeface="Arial" panose="020B0604020202020204" pitchFamily="34" charset="0"/>
                <a:cs typeface="Arial" panose="020B0604020202020204" pitchFamily="34" charset="0"/>
              </a:rPr>
              <a:t> of Human life</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898104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9</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30</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985393-FF77-3D4B-B0BD-40401903660E}"/>
              </a:ext>
            </a:extLst>
          </p:cNvPr>
          <p:cNvPicPr>
            <a:picLocks noChangeAspect="1"/>
          </p:cNvPicPr>
          <p:nvPr/>
        </p:nvPicPr>
        <p:blipFill>
          <a:blip r:embed="rId3"/>
          <a:stretch>
            <a:fillRect/>
          </a:stretch>
        </p:blipFill>
        <p:spPr>
          <a:xfrm>
            <a:off x="2418814" y="2087223"/>
            <a:ext cx="3712519" cy="332172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0F0DCF0-D9E7-D747-9C02-394784BA6CA1}"/>
              </a:ext>
            </a:extLst>
          </p:cNvPr>
          <p:cNvPicPr>
            <a:picLocks noChangeAspect="1"/>
          </p:cNvPicPr>
          <p:nvPr/>
        </p:nvPicPr>
        <p:blipFill>
          <a:blip r:embed="rId4"/>
          <a:stretch>
            <a:fillRect/>
          </a:stretch>
        </p:blipFill>
        <p:spPr>
          <a:xfrm>
            <a:off x="8087907" y="3320258"/>
            <a:ext cx="3365500" cy="1854200"/>
          </a:xfrm>
          <a:prstGeom prst="rect">
            <a:avLst/>
          </a:prstGeom>
        </p:spPr>
      </p:pic>
    </p:spTree>
    <p:extLst>
      <p:ext uri="{BB962C8B-B14F-4D97-AF65-F5344CB8AC3E}">
        <p14:creationId xmlns:p14="http://schemas.microsoft.com/office/powerpoint/2010/main" val="1231063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It's God's will that we should be sanctified - having our character changed over time to become more holy and like Jesus (1 </a:t>
            </a:r>
            <a:r>
              <a:rPr lang="en-US" sz="1800" dirty="0" err="1">
                <a:solidFill>
                  <a:srgbClr val="FFFFFF"/>
                </a:solidFill>
                <a:latin typeface="Arial" panose="020B0604020202020204" pitchFamily="34" charset="0"/>
                <a:cs typeface="Arial" panose="020B0604020202020204" pitchFamily="34" charset="0"/>
              </a:rPr>
              <a:t>Thess</a:t>
            </a:r>
            <a:r>
              <a:rPr lang="en-US" sz="1800" dirty="0">
                <a:solidFill>
                  <a:srgbClr val="FFFFFF"/>
                </a:solidFill>
                <a:latin typeface="Arial" panose="020B0604020202020204" pitchFamily="34" charset="0"/>
                <a:cs typeface="Arial" panose="020B0604020202020204" pitchFamily="34" charset="0"/>
              </a:rPr>
              <a:t> 4:3; Rom 8:28-29).</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It's God's will that we should do everything for His glory - whatever it takes to show Him to the world as the greatest (1 Corinthians 10:31).</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It's God's will that we love Him first above everything else (which includes living in obedience to His word), and loving other people above ourselves (Matthew 22:35-40; 7:21).</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It's God's will that we should share with others the good news about Jesus where we have the means and ability to do so (Matthew 28:18-20).</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For All Christians</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43602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Prayer</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Scripture</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Wisdom</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Guidance</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Circumstances</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defTabSz="457200">
              <a:spcBef>
                <a:spcPct val="20000"/>
              </a:spcBef>
              <a:spcAft>
                <a:spcPts val="600"/>
              </a:spcAft>
              <a:buClr>
                <a:schemeClr val="accent2"/>
              </a:buClr>
              <a:buSzPct val="92000"/>
            </a:pPr>
            <a:r>
              <a:rPr lang="en-US" sz="1800" dirty="0">
                <a:solidFill>
                  <a:srgbClr val="FFFFFF"/>
                </a:solidFill>
                <a:latin typeface="Arial" panose="020B0604020202020204" pitchFamily="34" charset="0"/>
                <a:cs typeface="Arial" panose="020B0604020202020204" pitchFamily="34" charset="0"/>
              </a:rPr>
              <a:t>Feelings</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Specific Helps</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a:solidFill>
                  <a:schemeClr val="accent1"/>
                </a:solidFill>
                <a:latin typeface="Arial" panose="020B0604020202020204" pitchFamily="34" charset="0"/>
                <a:cs typeface="Arial" panose="020B0604020202020204" pitchFamily="34" charset="0"/>
              </a:rPr>
              <a:t>(2/2)</a:t>
            </a:r>
            <a:endParaRPr lang="en-US" sz="18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513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Psalm 32:8</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Matthew 6:33</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Proverbs 3:5-6</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8</a:t>
            </a:r>
            <a:r>
              <a:rPr lang="en-US" sz="1800" dirty="0">
                <a:solidFill>
                  <a:srgbClr val="FFFFFF"/>
                </a:solidFill>
                <a:latin typeface="Arial" panose="020B0604020202020204" pitchFamily="34" charset="0"/>
                <a:cs typeface="Arial" panose="020B0604020202020204" pitchFamily="34" charset="0"/>
              </a:rPr>
              <a:t>I will instruct you and teach you in the way you should go; I will counsel you and watch over you.</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33</a:t>
            </a:r>
            <a:r>
              <a:rPr lang="en-US" sz="1800" dirty="0">
                <a:solidFill>
                  <a:srgbClr val="FFFFFF"/>
                </a:solidFill>
                <a:latin typeface="Arial" panose="020B0604020202020204" pitchFamily="34" charset="0"/>
                <a:cs typeface="Arial" panose="020B0604020202020204" pitchFamily="34" charset="0"/>
              </a:rPr>
              <a:t>But seek first his kingdom and his righteousness, and all these things will be given to you as well.</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5</a:t>
            </a:r>
            <a:r>
              <a:rPr lang="en-US" sz="1800" dirty="0">
                <a:solidFill>
                  <a:srgbClr val="FFFFFF"/>
                </a:solidFill>
                <a:latin typeface="Arial" panose="020B0604020202020204" pitchFamily="34" charset="0"/>
                <a:cs typeface="Arial" panose="020B0604020202020204" pitchFamily="34" charset="0"/>
              </a:rPr>
              <a:t>Trust in the LORD with all your heart and lean not on your own understanding; </a:t>
            </a:r>
            <a:r>
              <a:rPr lang="en-US" sz="1800" baseline="30000" dirty="0">
                <a:solidFill>
                  <a:srgbClr val="FFFFFF"/>
                </a:solidFill>
                <a:latin typeface="Arial" panose="020B0604020202020204" pitchFamily="34" charset="0"/>
                <a:cs typeface="Arial" panose="020B0604020202020204" pitchFamily="34" charset="0"/>
              </a:rPr>
              <a:t>6</a:t>
            </a:r>
            <a:r>
              <a:rPr lang="en-US" sz="1800" dirty="0">
                <a:solidFill>
                  <a:srgbClr val="FFFFFF"/>
                </a:solidFill>
                <a:latin typeface="Arial" panose="020B0604020202020204" pitchFamily="34" charset="0"/>
                <a:cs typeface="Arial" panose="020B0604020202020204" pitchFamily="34" charset="0"/>
              </a:rPr>
              <a:t>in all your ways acknowledge him, and he will make your paths straight.</a:t>
            </a:r>
          </a:p>
        </p:txBody>
      </p:sp>
    </p:spTree>
    <p:extLst>
      <p:ext uri="{BB962C8B-B14F-4D97-AF65-F5344CB8AC3E}">
        <p14:creationId xmlns:p14="http://schemas.microsoft.com/office/powerpoint/2010/main" val="2809809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dirty="0">
                <a:solidFill>
                  <a:srgbClr val="FFFFFF"/>
                </a:solidFill>
                <a:latin typeface="Arial" panose="020B0604020202020204" pitchFamily="34" charset="0"/>
                <a:cs typeface="Arial" panose="020B0604020202020204" pitchFamily="34" charset="0"/>
              </a:rPr>
              <a:t>Scriptures taken from the Holy Bible, New International Version®, NIV®. Copyright © 1973, 1978, 1984, 2011 by </a:t>
            </a:r>
            <a:r>
              <a:rPr lang="en-US" sz="1800" dirty="0" err="1">
                <a:solidFill>
                  <a:srgbClr val="FFFFFF"/>
                </a:solidFill>
                <a:latin typeface="Arial" panose="020B0604020202020204" pitchFamily="34" charset="0"/>
                <a:cs typeface="Arial" panose="020B0604020202020204" pitchFamily="34" charset="0"/>
              </a:rPr>
              <a:t>Biblica</a:t>
            </a:r>
            <a:r>
              <a:rPr lang="en-US" sz="1800" dirty="0">
                <a:solidFill>
                  <a:srgbClr val="FFFFFF"/>
                </a:solidFill>
                <a:latin typeface="Arial" panose="020B0604020202020204" pitchFamily="34" charset="0"/>
                <a:cs typeface="Arial" panose="020B0604020202020204" pitchFamily="34" charset="0"/>
              </a:rPr>
              <a:t>, Inc.™ Used by permission of Zondervan. All rights reserved worldwide. </a:t>
            </a:r>
            <a:r>
              <a:rPr lang="en-US" sz="1800" dirty="0" err="1">
                <a:solidFill>
                  <a:srgbClr val="FFFFFF"/>
                </a:solidFill>
                <a:latin typeface="Arial" panose="020B0604020202020204" pitchFamily="34" charset="0"/>
                <a:cs typeface="Arial" panose="020B0604020202020204" pitchFamily="34" charset="0"/>
              </a:rPr>
              <a:t>www.zondervan.com</a:t>
            </a:r>
            <a:r>
              <a:rPr lang="en-US" sz="1800" dirty="0">
                <a:solidFill>
                  <a:srgbClr val="FFFFFF"/>
                </a:solidFill>
                <a:latin typeface="Arial" panose="020B0604020202020204" pitchFamily="34" charset="0"/>
                <a:cs typeface="Arial" panose="020B0604020202020204" pitchFamily="34" charset="0"/>
              </a:rPr>
              <a:t> </a:t>
            </a:r>
          </a:p>
          <a:p>
            <a:pPr marL="0" indent="0" defTabSz="457200">
              <a:spcBef>
                <a:spcPct val="20000"/>
              </a:spcBef>
              <a:spcAft>
                <a:spcPts val="600"/>
              </a:spcAft>
              <a:buClr>
                <a:schemeClr val="accent2"/>
              </a:buClr>
              <a:buSzPct val="92000"/>
              <a:buNone/>
            </a:pPr>
            <a:r>
              <a:rPr lang="en-US" sz="1800" dirty="0">
                <a:solidFill>
                  <a:srgbClr val="FFFFFF"/>
                </a:solidFill>
                <a:latin typeface="Arial" panose="020B0604020202020204" pitchFamily="34" charset="0"/>
                <a:cs typeface="Arial" panose="020B0604020202020204" pitchFamily="34" charset="0"/>
              </a:rPr>
              <a:t>The “NIV” and “New International Version” are trademarks registered in the United States Patent and Trademark Office by </a:t>
            </a:r>
            <a:r>
              <a:rPr lang="en-US" sz="1800" dirty="0" err="1">
                <a:solidFill>
                  <a:srgbClr val="FFFFFF"/>
                </a:solidFill>
                <a:latin typeface="Arial" panose="020B0604020202020204" pitchFamily="34" charset="0"/>
                <a:cs typeface="Arial" panose="020B0604020202020204" pitchFamily="34" charset="0"/>
              </a:rPr>
              <a:t>Biblica</a:t>
            </a:r>
            <a:r>
              <a:rPr lang="en-US" sz="1800" dirty="0">
                <a:solidFill>
                  <a:srgbClr val="FFFFFF"/>
                </a:solidFill>
                <a:latin typeface="Arial" panose="020B0604020202020204" pitchFamily="34" charset="0"/>
                <a:cs typeface="Arial" panose="020B0604020202020204" pitchFamily="34" charset="0"/>
              </a:rPr>
              <a:t>, Inc.™</a:t>
            </a:r>
          </a:p>
        </p:txBody>
      </p:sp>
    </p:spTree>
    <p:extLst>
      <p:ext uri="{BB962C8B-B14F-4D97-AF65-F5344CB8AC3E}">
        <p14:creationId xmlns:p14="http://schemas.microsoft.com/office/powerpoint/2010/main" val="97885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Romans 13:8-10</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8</a:t>
            </a:r>
            <a:r>
              <a:rPr lang="en-US" sz="1800" dirty="0">
                <a:solidFill>
                  <a:srgbClr val="FFFFFF"/>
                </a:solidFill>
                <a:latin typeface="Arial" panose="020B0604020202020204" pitchFamily="34" charset="0"/>
                <a:cs typeface="Arial" panose="020B0604020202020204" pitchFamily="34" charset="0"/>
              </a:rPr>
              <a:t>Let no debt remain outstanding, except the continuing debt to love one another, for he who loves his fellow-man has fulfilled the law. </a:t>
            </a:r>
            <a:r>
              <a:rPr lang="en-US" sz="1800" baseline="30000" dirty="0">
                <a:solidFill>
                  <a:srgbClr val="FFFFFF"/>
                </a:solidFill>
                <a:latin typeface="Arial" panose="020B0604020202020204" pitchFamily="34" charset="0"/>
                <a:cs typeface="Arial" panose="020B0604020202020204" pitchFamily="34" charset="0"/>
              </a:rPr>
              <a:t>9</a:t>
            </a:r>
            <a:r>
              <a:rPr lang="en-US" sz="1800" dirty="0">
                <a:solidFill>
                  <a:srgbClr val="FFFFFF"/>
                </a:solidFill>
                <a:latin typeface="Arial" panose="020B0604020202020204" pitchFamily="34" charset="0"/>
                <a:cs typeface="Arial" panose="020B0604020202020204" pitchFamily="34" charset="0"/>
              </a:rPr>
              <a:t>The commandments, "Do not commit adultery," "Do not murder," "Do not steal," "Do not covet," and whatever other commandment there may be, are summed up in this one rule: "Love your neighbor as yourself.” </a:t>
            </a:r>
            <a:r>
              <a:rPr lang="en-US" sz="1800" baseline="30000" dirty="0">
                <a:solidFill>
                  <a:srgbClr val="FFFFFF"/>
                </a:solidFill>
                <a:latin typeface="Arial" panose="020B0604020202020204" pitchFamily="34" charset="0"/>
                <a:cs typeface="Arial" panose="020B0604020202020204" pitchFamily="34" charset="0"/>
              </a:rPr>
              <a:t>10</a:t>
            </a:r>
            <a:r>
              <a:rPr lang="en-US" sz="1800" dirty="0">
                <a:solidFill>
                  <a:srgbClr val="FFFFFF"/>
                </a:solidFill>
                <a:latin typeface="Arial" panose="020B0604020202020204" pitchFamily="34" charset="0"/>
                <a:cs typeface="Arial" panose="020B0604020202020204" pitchFamily="34" charset="0"/>
              </a:rPr>
              <a:t>Love does no harm to its neighbor. Therefore love is the fulfillment of the law.</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a:t>
            </a:r>
            <a:r>
              <a:rPr lang="en-US" b="1" i="1" dirty="0">
                <a:solidFill>
                  <a:schemeClr val="accent1"/>
                </a:solidFill>
                <a:latin typeface="Arial" panose="020B0604020202020204" pitchFamily="34" charset="0"/>
                <a:cs typeface="Arial" panose="020B0604020202020204" pitchFamily="34" charset="0"/>
              </a:rPr>
              <a:t>Value</a:t>
            </a:r>
            <a:r>
              <a:rPr lang="en-US" b="1" dirty="0">
                <a:solidFill>
                  <a:schemeClr val="accent1"/>
                </a:solidFill>
                <a:latin typeface="Arial" panose="020B0604020202020204" pitchFamily="34" charset="0"/>
                <a:cs typeface="Arial" panose="020B0604020202020204" pitchFamily="34" charset="0"/>
              </a:rPr>
              <a:t> of Human life</a:t>
            </a:r>
          </a:p>
        </p:txBody>
      </p:sp>
      <p:sp>
        <p:nvSpPr>
          <p:cNvPr id="15" name="Title 1">
            <a:extLst>
              <a:ext uri="{FF2B5EF4-FFF2-40B4-BE49-F238E27FC236}">
                <a16:creationId xmlns:a16="http://schemas.microsoft.com/office/drawing/2014/main" id="{96BB2AEF-22A9-9F43-9A5A-E4D578EB6A44}"/>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(1/3) </a:t>
            </a:r>
            <a:r>
              <a:rPr lang="en-US" sz="1800" b="1" i="1" dirty="0">
                <a:solidFill>
                  <a:schemeClr val="accent1"/>
                </a:solidFill>
                <a:latin typeface="Arial" panose="020B0604020202020204" pitchFamily="34" charset="0"/>
                <a:cs typeface="Arial" panose="020B0604020202020204" pitchFamily="34" charset="0"/>
              </a:rPr>
              <a:t>cont.</a:t>
            </a:r>
          </a:p>
        </p:txBody>
      </p:sp>
    </p:spTree>
    <p:extLst>
      <p:ext uri="{BB962C8B-B14F-4D97-AF65-F5344CB8AC3E}">
        <p14:creationId xmlns:p14="http://schemas.microsoft.com/office/powerpoint/2010/main" val="164569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Deuteronomy 32:29</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Exodus 20:13</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711539"/>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39</a:t>
            </a:r>
            <a:r>
              <a:rPr lang="en-US" sz="1800" dirty="0">
                <a:solidFill>
                  <a:srgbClr val="FFFFFF"/>
                </a:solidFill>
                <a:latin typeface="Arial" panose="020B0604020202020204" pitchFamily="34" charset="0"/>
                <a:cs typeface="Arial" panose="020B0604020202020204" pitchFamily="34" charset="0"/>
              </a:rPr>
              <a:t>See now that I myself am He! There is no god besides me. I put to death and I bring to life, I have wounded and I will heal, and no one can deliver out of my hand.</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13</a:t>
            </a:r>
            <a:r>
              <a:rPr lang="en-US" sz="1800" dirty="0">
                <a:solidFill>
                  <a:srgbClr val="FFFFFF"/>
                </a:solidFill>
                <a:latin typeface="Arial" panose="020B0604020202020204" pitchFamily="34" charset="0"/>
                <a:cs typeface="Arial" panose="020B0604020202020204" pitchFamily="34" charset="0"/>
              </a:rPr>
              <a:t>You shall not murder.</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a:t>
            </a:r>
            <a:r>
              <a:rPr lang="en-US" b="1" i="1" dirty="0">
                <a:solidFill>
                  <a:schemeClr val="accent1"/>
                </a:solidFill>
                <a:latin typeface="Arial" panose="020B0604020202020204" pitchFamily="34" charset="0"/>
                <a:cs typeface="Arial" panose="020B0604020202020204" pitchFamily="34" charset="0"/>
              </a:rPr>
              <a:t>Taking</a:t>
            </a:r>
            <a:r>
              <a:rPr lang="en-US" b="1" dirty="0">
                <a:solidFill>
                  <a:schemeClr val="accent1"/>
                </a:solidFill>
                <a:latin typeface="Arial" panose="020B0604020202020204" pitchFamily="34" charset="0"/>
                <a:cs typeface="Arial" panose="020B0604020202020204" pitchFamily="34" charset="0"/>
              </a:rPr>
              <a:t> of Human life</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186060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Genesis 9:5-6</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Romans 13:1-4</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1073231"/>
            <a:ext cx="6599582" cy="4957699"/>
          </a:xfrm>
          <a:prstGeom prst="rect">
            <a:avLst/>
          </a:prstGeom>
        </p:spPr>
        <p:txBody>
          <a:bodyPr vert="horz" lIns="91440" tIns="45720" rIns="91440" bIns="45720" rtlCol="0" anchor="ct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lnSpc>
                <a:spcPct val="103000"/>
              </a:lnSpc>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5</a:t>
            </a:r>
            <a:r>
              <a:rPr lang="en-US" sz="1800" dirty="0">
                <a:solidFill>
                  <a:srgbClr val="FFFFFF"/>
                </a:solidFill>
                <a:latin typeface="Arial" panose="020B0604020202020204" pitchFamily="34" charset="0"/>
                <a:cs typeface="Arial" panose="020B0604020202020204" pitchFamily="34" charset="0"/>
              </a:rPr>
              <a:t>And for your lifeblood I will surely demand an accounting. I will demand an accounting from every animal. And from each man, too, I will demand an accounting for the life of his fellow man. </a:t>
            </a:r>
            <a:r>
              <a:rPr lang="en-US" sz="1800" baseline="30000" dirty="0">
                <a:solidFill>
                  <a:srgbClr val="FFFFFF"/>
                </a:solidFill>
                <a:latin typeface="Arial" panose="020B0604020202020204" pitchFamily="34" charset="0"/>
                <a:cs typeface="Arial" panose="020B0604020202020204" pitchFamily="34" charset="0"/>
              </a:rPr>
              <a:t>6</a:t>
            </a:r>
            <a:r>
              <a:rPr lang="en-US" sz="1800" dirty="0">
                <a:solidFill>
                  <a:srgbClr val="FFFFFF"/>
                </a:solidFill>
                <a:latin typeface="Arial" panose="020B0604020202020204" pitchFamily="34" charset="0"/>
                <a:cs typeface="Arial" panose="020B0604020202020204" pitchFamily="34" charset="0"/>
              </a:rPr>
              <a:t>Whoever sheds the blood of man, by man shall his blood be shed; for in the image of God has God made man.</a:t>
            </a:r>
          </a:p>
          <a:p>
            <a:pPr marL="0" indent="0" defTabSz="457200">
              <a:lnSpc>
                <a:spcPct val="103000"/>
              </a:lnSpc>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lnSpc>
                <a:spcPct val="103000"/>
              </a:lnSpc>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a:t>
            </a:r>
            <a:r>
              <a:rPr lang="en-US" sz="1800" dirty="0">
                <a:solidFill>
                  <a:srgbClr val="FFFFFF"/>
                </a:solidFill>
                <a:latin typeface="Arial" panose="020B0604020202020204" pitchFamily="34" charset="0"/>
                <a:cs typeface="Arial" panose="020B0604020202020204" pitchFamily="34" charset="0"/>
              </a:rPr>
              <a:t>Everyone must submit himself to the governing authorities, for there is no authority except that which God has established. The authorities that exist have been established by God. </a:t>
            </a:r>
            <a:r>
              <a:rPr lang="en-US" sz="1800" baseline="30000" dirty="0">
                <a:solidFill>
                  <a:srgbClr val="FFFFFF"/>
                </a:solidFill>
                <a:latin typeface="Arial" panose="020B0604020202020204" pitchFamily="34" charset="0"/>
                <a:cs typeface="Arial" panose="020B0604020202020204" pitchFamily="34" charset="0"/>
              </a:rPr>
              <a:t>2</a:t>
            </a:r>
            <a:r>
              <a:rPr lang="en-US" sz="1800" dirty="0">
                <a:solidFill>
                  <a:srgbClr val="FFFFFF"/>
                </a:solidFill>
                <a:latin typeface="Arial" panose="020B0604020202020204" pitchFamily="34" charset="0"/>
                <a:cs typeface="Arial" panose="020B0604020202020204" pitchFamily="34" charset="0"/>
              </a:rPr>
              <a:t>Consequently, he who rebels against the authority is rebelling against what God has instituted, and those who do so will bring judgment on themselves. </a:t>
            </a:r>
            <a:r>
              <a:rPr lang="en-US" sz="1800" baseline="30000" dirty="0">
                <a:solidFill>
                  <a:srgbClr val="FFFFFF"/>
                </a:solidFill>
                <a:latin typeface="Arial" panose="020B0604020202020204" pitchFamily="34" charset="0"/>
                <a:cs typeface="Arial" panose="020B0604020202020204" pitchFamily="34" charset="0"/>
              </a:rPr>
              <a:t>3</a:t>
            </a:r>
            <a:r>
              <a:rPr lang="en-US" sz="1800" dirty="0">
                <a:solidFill>
                  <a:srgbClr val="FFFFFF"/>
                </a:solidFill>
                <a:latin typeface="Arial" panose="020B0604020202020204" pitchFamily="34" charset="0"/>
                <a:cs typeface="Arial" panose="020B0604020202020204" pitchFamily="34" charset="0"/>
              </a:rPr>
              <a:t>For rulers hold no terror for those who do right, but for those who do wrong. Do you want to be free from fear of the one in authority? Then do what is right and he will commend you. </a:t>
            </a:r>
            <a:r>
              <a:rPr lang="en-US" sz="1800" baseline="30000" dirty="0">
                <a:solidFill>
                  <a:srgbClr val="FFFFFF"/>
                </a:solidFill>
                <a:latin typeface="Arial" panose="020B0604020202020204" pitchFamily="34" charset="0"/>
                <a:cs typeface="Arial" panose="020B0604020202020204" pitchFamily="34" charset="0"/>
              </a:rPr>
              <a:t>4</a:t>
            </a:r>
            <a:r>
              <a:rPr lang="en-US" sz="1800" dirty="0">
                <a:solidFill>
                  <a:srgbClr val="FFFFFF"/>
                </a:solidFill>
                <a:latin typeface="Arial" panose="020B0604020202020204" pitchFamily="34" charset="0"/>
                <a:cs typeface="Arial" panose="020B0604020202020204" pitchFamily="34" charset="0"/>
              </a:rPr>
              <a:t>For he is God's servant to do you good. But if you do wrong, be afraid, for he does not bear the sword for nothing. He is God's servant, an agent of wrath to bring punishment on the wrongdoer.</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The </a:t>
            </a:r>
            <a:r>
              <a:rPr lang="en-US" b="1" i="1" dirty="0">
                <a:solidFill>
                  <a:schemeClr val="accent1"/>
                </a:solidFill>
                <a:latin typeface="Arial" panose="020B0604020202020204" pitchFamily="34" charset="0"/>
                <a:cs typeface="Arial" panose="020B0604020202020204" pitchFamily="34" charset="0"/>
              </a:rPr>
              <a:t>Taking</a:t>
            </a:r>
            <a:r>
              <a:rPr lang="en-US" b="1" dirty="0">
                <a:solidFill>
                  <a:schemeClr val="accent1"/>
                </a:solidFill>
                <a:latin typeface="Arial" panose="020B0604020202020204" pitchFamily="34" charset="0"/>
                <a:cs typeface="Arial" panose="020B0604020202020204" pitchFamily="34" charset="0"/>
              </a:rPr>
              <a:t> of Human life</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(3/3)</a:t>
            </a:r>
          </a:p>
        </p:txBody>
      </p:sp>
    </p:spTree>
    <p:extLst>
      <p:ext uri="{BB962C8B-B14F-4D97-AF65-F5344CB8AC3E}">
        <p14:creationId xmlns:p14="http://schemas.microsoft.com/office/powerpoint/2010/main" val="20119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5C2A0-059E-3F46-A132-A4B0752E471E}"/>
              </a:ext>
            </a:extLst>
          </p:cNvPr>
          <p:cNvSpPr>
            <a:spLocks noGrp="1"/>
          </p:cNvSpPr>
          <p:nvPr>
            <p:ph type="ctrTitle"/>
          </p:nvPr>
        </p:nvSpPr>
        <p:spPr>
          <a:xfrm>
            <a:off x="8296275" y="1419225"/>
            <a:ext cx="3081576" cy="2009775"/>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Week 2</a:t>
            </a:r>
          </a:p>
        </p:txBody>
      </p:sp>
      <p:sp>
        <p:nvSpPr>
          <p:cNvPr id="8" name="Slide Number Placeholder 7">
            <a:extLst>
              <a:ext uri="{FF2B5EF4-FFF2-40B4-BE49-F238E27FC236}">
                <a16:creationId xmlns:a16="http://schemas.microsoft.com/office/drawing/2014/main" id="{6C4E7ED6-EE00-9847-B5DC-2BE95F174611}"/>
              </a:ext>
            </a:extLst>
          </p:cNvPr>
          <p:cNvSpPr>
            <a:spLocks noGrp="1"/>
          </p:cNvSpPr>
          <p:nvPr>
            <p:ph type="sldNum" sz="quarter" idx="12"/>
          </p:nvPr>
        </p:nvSpPr>
        <p:spPr>
          <a:xfrm>
            <a:off x="10558300" y="6400800"/>
            <a:ext cx="1016440" cy="365125"/>
          </a:xfrm>
        </p:spPr>
        <p:txBody>
          <a:bodyPr>
            <a:normAutofit/>
          </a:bodyPr>
          <a:lstStyle/>
          <a:p>
            <a:pPr>
              <a:spcAft>
                <a:spcPts val="600"/>
              </a:spcAft>
            </a:pPr>
            <a:fld id="{0F4F9C4D-DCEC-9842-B8ED-EB00CAC98537}" type="slidenum">
              <a:rPr lang="en-US" smtClean="0"/>
              <a:pPr>
                <a:spcAft>
                  <a:spcPts val="600"/>
                </a:spcAft>
              </a:pPr>
              <a:t>7</a:t>
            </a:fld>
            <a:endParaRPr lang="en-US"/>
          </a:p>
        </p:txBody>
      </p:sp>
      <p:pic>
        <p:nvPicPr>
          <p:cNvPr id="18" name="Picture 17" descr="A picture containing drawing&#10;&#10;Description automatically generated">
            <a:extLst>
              <a:ext uri="{FF2B5EF4-FFF2-40B4-BE49-F238E27FC236}">
                <a16:creationId xmlns:a16="http://schemas.microsoft.com/office/drawing/2014/main" id="{5466E004-D519-0446-B035-59E588AD4115}"/>
              </a:ext>
            </a:extLst>
          </p:cNvPr>
          <p:cNvPicPr>
            <a:picLocks noChangeAspect="1"/>
          </p:cNvPicPr>
          <p:nvPr/>
        </p:nvPicPr>
        <p:blipFill>
          <a:blip r:embed="rId2"/>
          <a:stretch>
            <a:fillRect/>
          </a:stretch>
        </p:blipFill>
        <p:spPr>
          <a:xfrm>
            <a:off x="8377391" y="5438775"/>
            <a:ext cx="2103460" cy="467435"/>
          </a:xfrm>
          <a:prstGeom prst="rect">
            <a:avLst/>
          </a:prstGeom>
        </p:spPr>
      </p:pic>
      <p:sp>
        <p:nvSpPr>
          <p:cNvPr id="4" name="Rectangle 3">
            <a:extLst>
              <a:ext uri="{FF2B5EF4-FFF2-40B4-BE49-F238E27FC236}">
                <a16:creationId xmlns:a16="http://schemas.microsoft.com/office/drawing/2014/main" id="{3960C933-1ACD-324C-B6FC-F1A4400D21CE}"/>
              </a:ext>
            </a:extLst>
          </p:cNvPr>
          <p:cNvSpPr/>
          <p:nvPr/>
        </p:nvSpPr>
        <p:spPr>
          <a:xfrm>
            <a:off x="446532" y="723899"/>
            <a:ext cx="7486505" cy="5666666"/>
          </a:xfrm>
          <a:prstGeom prst="rect">
            <a:avLst/>
          </a:prstGeom>
          <a:solidFill>
            <a:srgbClr val="C4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icon&#10;&#10;Description automatically generated">
            <a:extLst>
              <a:ext uri="{FF2B5EF4-FFF2-40B4-BE49-F238E27FC236}">
                <a16:creationId xmlns:a16="http://schemas.microsoft.com/office/drawing/2014/main" id="{E8379CDD-D012-5142-B5AE-DF6C9F73C5D3}"/>
              </a:ext>
            </a:extLst>
          </p:cNvPr>
          <p:cNvPicPr>
            <a:picLocks noChangeAspect="1"/>
          </p:cNvPicPr>
          <p:nvPr/>
        </p:nvPicPr>
        <p:blipFill>
          <a:blip r:embed="rId3"/>
          <a:stretch>
            <a:fillRect/>
          </a:stretch>
        </p:blipFill>
        <p:spPr>
          <a:xfrm>
            <a:off x="1458097" y="970482"/>
            <a:ext cx="5333471" cy="480012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C3CA9FF-7489-2C4F-B460-351F5592996B}"/>
              </a:ext>
            </a:extLst>
          </p:cNvPr>
          <p:cNvPicPr>
            <a:picLocks noChangeAspect="1"/>
          </p:cNvPicPr>
          <p:nvPr/>
        </p:nvPicPr>
        <p:blipFill>
          <a:blip r:embed="rId4"/>
          <a:stretch>
            <a:fillRect/>
          </a:stretch>
        </p:blipFill>
        <p:spPr>
          <a:xfrm>
            <a:off x="8075851" y="3422440"/>
            <a:ext cx="3302000" cy="1854200"/>
          </a:xfrm>
          <a:prstGeom prst="rect">
            <a:avLst/>
          </a:prstGeom>
        </p:spPr>
      </p:pic>
    </p:spTree>
    <p:extLst>
      <p:ext uri="{BB962C8B-B14F-4D97-AF65-F5344CB8AC3E}">
        <p14:creationId xmlns:p14="http://schemas.microsoft.com/office/powerpoint/2010/main" val="35034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Psalm 119:90</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Romans 8:18-21</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2 Peter 3:10-13</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873303"/>
            <a:ext cx="6599582" cy="5527496"/>
          </a:xfrm>
          <a:prstGeom prst="rect">
            <a:avLst/>
          </a:prstGeom>
        </p:spPr>
        <p:txBody>
          <a:bodyPr vert="horz" lIns="91440" tIns="45720" rIns="91440" bIns="45720" rtlCol="0" anchor="ctr">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lnSpc>
                <a:spcPct val="103000"/>
              </a:lnSpc>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90</a:t>
            </a:r>
            <a:r>
              <a:rPr lang="en-US" sz="1800" dirty="0">
                <a:solidFill>
                  <a:srgbClr val="FFFFFF"/>
                </a:solidFill>
                <a:latin typeface="Arial" panose="020B0604020202020204" pitchFamily="34" charset="0"/>
                <a:cs typeface="Arial" panose="020B0604020202020204" pitchFamily="34" charset="0"/>
              </a:rPr>
              <a:t>Your faithfulness continues through all generations; you established the earth, and it endures.</a:t>
            </a:r>
          </a:p>
          <a:p>
            <a:pPr marL="0" indent="0" defTabSz="457200">
              <a:lnSpc>
                <a:spcPct val="103000"/>
              </a:lnSpc>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lnSpc>
                <a:spcPct val="103000"/>
              </a:lnSpc>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18</a:t>
            </a:r>
            <a:r>
              <a:rPr lang="en-US" sz="1800" dirty="0">
                <a:solidFill>
                  <a:srgbClr val="FFFFFF"/>
                </a:solidFill>
                <a:latin typeface="Arial" panose="020B0604020202020204" pitchFamily="34" charset="0"/>
                <a:cs typeface="Arial" panose="020B0604020202020204" pitchFamily="34" charset="0"/>
              </a:rPr>
              <a:t>I consider that our present sufferings are not worth comparing with the glory that will be revealed in us. </a:t>
            </a:r>
            <a:r>
              <a:rPr lang="en-US" sz="1800" baseline="30000" dirty="0">
                <a:solidFill>
                  <a:srgbClr val="FFFFFF"/>
                </a:solidFill>
                <a:latin typeface="Arial" panose="020B0604020202020204" pitchFamily="34" charset="0"/>
                <a:cs typeface="Arial" panose="020B0604020202020204" pitchFamily="34" charset="0"/>
              </a:rPr>
              <a:t>19</a:t>
            </a:r>
            <a:r>
              <a:rPr lang="en-US" sz="1800" dirty="0">
                <a:solidFill>
                  <a:srgbClr val="FFFFFF"/>
                </a:solidFill>
                <a:latin typeface="Arial" panose="020B0604020202020204" pitchFamily="34" charset="0"/>
                <a:cs typeface="Arial" panose="020B0604020202020204" pitchFamily="34" charset="0"/>
              </a:rPr>
              <a:t>The creation waits in eager expectation for the sons of God to be revealed. </a:t>
            </a:r>
            <a:r>
              <a:rPr lang="en-US" sz="1800" baseline="30000" dirty="0">
                <a:solidFill>
                  <a:srgbClr val="FFFFFF"/>
                </a:solidFill>
                <a:latin typeface="Arial" panose="020B0604020202020204" pitchFamily="34" charset="0"/>
                <a:cs typeface="Arial" panose="020B0604020202020204" pitchFamily="34" charset="0"/>
              </a:rPr>
              <a:t>20</a:t>
            </a:r>
            <a:r>
              <a:rPr lang="en-US" sz="1800" dirty="0">
                <a:solidFill>
                  <a:srgbClr val="FFFFFF"/>
                </a:solidFill>
                <a:latin typeface="Arial" panose="020B0604020202020204" pitchFamily="34" charset="0"/>
                <a:cs typeface="Arial" panose="020B0604020202020204" pitchFamily="34" charset="0"/>
              </a:rPr>
              <a:t>For the creation was subjected to frustration, not by its own choice, but by the will of the one who subjected it, in hope </a:t>
            </a:r>
            <a:r>
              <a:rPr lang="en-US" sz="1800" baseline="30000" dirty="0">
                <a:solidFill>
                  <a:srgbClr val="FFFFFF"/>
                </a:solidFill>
                <a:latin typeface="Arial" panose="020B0604020202020204" pitchFamily="34" charset="0"/>
                <a:cs typeface="Arial" panose="020B0604020202020204" pitchFamily="34" charset="0"/>
              </a:rPr>
              <a:t>21</a:t>
            </a:r>
            <a:r>
              <a:rPr lang="en-US" sz="1800" dirty="0">
                <a:solidFill>
                  <a:srgbClr val="FFFFFF"/>
                </a:solidFill>
                <a:latin typeface="Arial" panose="020B0604020202020204" pitchFamily="34" charset="0"/>
                <a:cs typeface="Arial" panose="020B0604020202020204" pitchFamily="34" charset="0"/>
              </a:rPr>
              <a:t>that the creation itself will be liberated from its bondage to decay and brought into the glorious freedom of the children of God.</a:t>
            </a:r>
          </a:p>
          <a:p>
            <a:pPr marL="0" indent="0" defTabSz="457200">
              <a:lnSpc>
                <a:spcPct val="103000"/>
              </a:lnSpc>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lnSpc>
                <a:spcPct val="103000"/>
              </a:lnSpc>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10</a:t>
            </a:r>
            <a:r>
              <a:rPr lang="en-US" sz="1800" dirty="0">
                <a:solidFill>
                  <a:srgbClr val="FFFFFF"/>
                </a:solidFill>
                <a:latin typeface="Arial" panose="020B0604020202020204" pitchFamily="34" charset="0"/>
                <a:cs typeface="Arial" panose="020B0604020202020204" pitchFamily="34" charset="0"/>
              </a:rPr>
              <a:t>But the day of the Lord will come like a thief. The heavens will disappear with a roar; the elements will be destroyed by fire, and the earth and everything in it will be laid bare. </a:t>
            </a:r>
            <a:r>
              <a:rPr lang="en-US" sz="1800" baseline="30000" dirty="0">
                <a:solidFill>
                  <a:srgbClr val="FFFFFF"/>
                </a:solidFill>
                <a:latin typeface="Arial" panose="020B0604020202020204" pitchFamily="34" charset="0"/>
                <a:cs typeface="Arial" panose="020B0604020202020204" pitchFamily="34" charset="0"/>
              </a:rPr>
              <a:t>11</a:t>
            </a:r>
            <a:r>
              <a:rPr lang="en-US" sz="1800" dirty="0">
                <a:solidFill>
                  <a:srgbClr val="FFFFFF"/>
                </a:solidFill>
                <a:latin typeface="Arial" panose="020B0604020202020204" pitchFamily="34" charset="0"/>
                <a:cs typeface="Arial" panose="020B0604020202020204" pitchFamily="34" charset="0"/>
              </a:rPr>
              <a:t>Since everything will be destroyed in this way, what kind of people ought you to be? You ought to live holy and godly lives </a:t>
            </a:r>
            <a:r>
              <a:rPr lang="en-US" sz="1800" baseline="30000" dirty="0">
                <a:solidFill>
                  <a:srgbClr val="FFFFFF"/>
                </a:solidFill>
                <a:latin typeface="Arial" panose="020B0604020202020204" pitchFamily="34" charset="0"/>
                <a:cs typeface="Arial" panose="020B0604020202020204" pitchFamily="34" charset="0"/>
              </a:rPr>
              <a:t>12</a:t>
            </a:r>
            <a:r>
              <a:rPr lang="en-US" sz="1800" dirty="0">
                <a:solidFill>
                  <a:srgbClr val="FFFFFF"/>
                </a:solidFill>
                <a:latin typeface="Arial" panose="020B0604020202020204" pitchFamily="34" charset="0"/>
                <a:cs typeface="Arial" panose="020B0604020202020204" pitchFamily="34" charset="0"/>
              </a:rPr>
              <a:t>as you look forward to the day of God and speed its coming. That day will bring about the destruction of the heavens by fire, and the elements will melt in the heat. </a:t>
            </a:r>
            <a:r>
              <a:rPr lang="en-US" sz="1800" baseline="30000" dirty="0">
                <a:solidFill>
                  <a:srgbClr val="FFFFFF"/>
                </a:solidFill>
                <a:latin typeface="Arial" panose="020B0604020202020204" pitchFamily="34" charset="0"/>
                <a:cs typeface="Arial" panose="020B0604020202020204" pitchFamily="34" charset="0"/>
              </a:rPr>
              <a:t>13</a:t>
            </a:r>
            <a:r>
              <a:rPr lang="en-US" sz="1800" dirty="0">
                <a:solidFill>
                  <a:srgbClr val="FFFFFF"/>
                </a:solidFill>
                <a:latin typeface="Arial" panose="020B0604020202020204" pitchFamily="34" charset="0"/>
                <a:cs typeface="Arial" panose="020B0604020202020204" pitchFamily="34" charset="0"/>
              </a:rPr>
              <a:t>But in keeping with his promise we are looking forward to a new heaven and a new earth, the home of righteousness.</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Don’t: Worry</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6015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7833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0A42-9550-E74D-BF9C-1E5DE3324D51}"/>
              </a:ext>
            </a:extLst>
          </p:cNvPr>
          <p:cNvSpPr>
            <a:spLocks noGrp="1"/>
          </p:cNvSpPr>
          <p:nvPr>
            <p:ph type="title"/>
          </p:nvPr>
        </p:nvSpPr>
        <p:spPr>
          <a:xfrm>
            <a:off x="746228" y="1073231"/>
            <a:ext cx="3054091" cy="4711539"/>
          </a:xfrm>
        </p:spPr>
        <p:txBody>
          <a:bodyPr vert="horz" lIns="91440" tIns="45720" rIns="91440" bIns="45720" rtlCol="0" anchor="ctr">
            <a:normAutofit/>
          </a:bodyPr>
          <a:lstStyle/>
          <a:p>
            <a:pPr marL="0" indent="0"/>
            <a:r>
              <a:rPr lang="en-US" sz="2600" dirty="0">
                <a:solidFill>
                  <a:schemeClr val="accent1"/>
                </a:solidFill>
                <a:latin typeface="Arial" panose="020B0604020202020204" pitchFamily="34" charset="0"/>
                <a:cs typeface="Arial" panose="020B0604020202020204" pitchFamily="34" charset="0"/>
              </a:rPr>
              <a:t>Genesis 1:26-28</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Genesis 2:15</a:t>
            </a:r>
            <a:br>
              <a:rPr lang="en-US" sz="2600" dirty="0">
                <a:solidFill>
                  <a:schemeClr val="accent1"/>
                </a:solidFill>
                <a:latin typeface="Arial" panose="020B0604020202020204" pitchFamily="34" charset="0"/>
                <a:cs typeface="Arial" panose="020B0604020202020204" pitchFamily="34" charset="0"/>
              </a:rPr>
            </a:br>
            <a:br>
              <a:rPr lang="en-US" sz="2600" dirty="0">
                <a:solidFill>
                  <a:schemeClr val="accent1"/>
                </a:solidFill>
                <a:latin typeface="Arial" panose="020B0604020202020204" pitchFamily="34" charset="0"/>
                <a:cs typeface="Arial" panose="020B0604020202020204" pitchFamily="34" charset="0"/>
              </a:rPr>
            </a:br>
            <a:r>
              <a:rPr lang="en-US" sz="2600" dirty="0">
                <a:solidFill>
                  <a:schemeClr val="accent1"/>
                </a:solidFill>
                <a:latin typeface="Arial" panose="020B0604020202020204" pitchFamily="34" charset="0"/>
                <a:cs typeface="Arial" panose="020B0604020202020204" pitchFamily="34" charset="0"/>
              </a:rPr>
              <a:t>Proverbs 31:8-9</a:t>
            </a: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4">
            <a:extLst>
              <a:ext uri="{FF2B5EF4-FFF2-40B4-BE49-F238E27FC236}">
                <a16:creationId xmlns:a16="http://schemas.microsoft.com/office/drawing/2014/main" id="{8964AF5A-1698-234F-AA8E-DF34E244C9BC}"/>
              </a:ext>
            </a:extLst>
          </p:cNvPr>
          <p:cNvSpPr txBox="1">
            <a:spLocks/>
          </p:cNvSpPr>
          <p:nvPr/>
        </p:nvSpPr>
        <p:spPr>
          <a:xfrm>
            <a:off x="4702629" y="893135"/>
            <a:ext cx="6599582" cy="5350458"/>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TT Commons" panose="02000506030000020004" pitchFamily="2" charset="77"/>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TT Commons Italic" panose="02000506030000020004" pitchFamily="2" charset="77"/>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TT Commons" panose="02000506030000020004" pitchFamily="2" charset="77"/>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TT Commons Italic" panose="02000506030000020004" pitchFamily="2" charset="77"/>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TT Commons" panose="02000506030000020004" pitchFamily="2" charset="77"/>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26</a:t>
            </a:r>
            <a:r>
              <a:rPr lang="en-US" sz="1800" dirty="0">
                <a:solidFill>
                  <a:srgbClr val="FFFFFF"/>
                </a:solidFill>
                <a:latin typeface="Arial" panose="020B0604020202020204" pitchFamily="34" charset="0"/>
                <a:cs typeface="Arial" panose="020B0604020202020204" pitchFamily="34" charset="0"/>
              </a:rPr>
              <a:t>Then God said, "Let us make man in our image, in our likeness, and let them rule over the fish of the sea and the birds of the air, over the livestock, over all the earth, and over all the creatures that move along the ground.” </a:t>
            </a:r>
            <a:r>
              <a:rPr lang="en-US" sz="1800" baseline="30000" dirty="0">
                <a:solidFill>
                  <a:srgbClr val="FFFFFF"/>
                </a:solidFill>
                <a:latin typeface="Arial" panose="020B0604020202020204" pitchFamily="34" charset="0"/>
                <a:cs typeface="Arial" panose="020B0604020202020204" pitchFamily="34" charset="0"/>
              </a:rPr>
              <a:t>27</a:t>
            </a:r>
            <a:r>
              <a:rPr lang="en-US" sz="1800" dirty="0">
                <a:solidFill>
                  <a:srgbClr val="FFFFFF"/>
                </a:solidFill>
                <a:latin typeface="Arial" panose="020B0604020202020204" pitchFamily="34" charset="0"/>
                <a:cs typeface="Arial" panose="020B0604020202020204" pitchFamily="34" charset="0"/>
              </a:rPr>
              <a:t>So God created man in his own image, in the image of God he created him; male and female he created them. </a:t>
            </a:r>
            <a:r>
              <a:rPr lang="en-US" sz="1800" baseline="30000" dirty="0">
                <a:solidFill>
                  <a:srgbClr val="FFFFFF"/>
                </a:solidFill>
                <a:latin typeface="Arial" panose="020B0604020202020204" pitchFamily="34" charset="0"/>
                <a:cs typeface="Arial" panose="020B0604020202020204" pitchFamily="34" charset="0"/>
              </a:rPr>
              <a:t>28</a:t>
            </a:r>
            <a:r>
              <a:rPr lang="en-US" sz="1800" dirty="0">
                <a:solidFill>
                  <a:srgbClr val="FFFFFF"/>
                </a:solidFill>
                <a:latin typeface="Arial" panose="020B0604020202020204" pitchFamily="34" charset="0"/>
                <a:cs typeface="Arial" panose="020B0604020202020204" pitchFamily="34" charset="0"/>
              </a:rPr>
              <a:t>God blessed them and said to them, "Be fruitful and increase in number; fill the earth and subdue it. Rule over the fish of the sea and the birds of the air and over every living creature that moves on the ground.”</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15</a:t>
            </a:r>
            <a:r>
              <a:rPr lang="en-US" sz="1800" dirty="0">
                <a:solidFill>
                  <a:srgbClr val="FFFFFF"/>
                </a:solidFill>
                <a:latin typeface="Arial" panose="020B0604020202020204" pitchFamily="34" charset="0"/>
                <a:cs typeface="Arial" panose="020B0604020202020204" pitchFamily="34" charset="0"/>
              </a:rPr>
              <a:t>The LORD God took the man and put him in the Garden of Eden to work it and take care of it.</a:t>
            </a:r>
          </a:p>
          <a:p>
            <a:pPr marL="0" indent="0" defTabSz="457200">
              <a:spcBef>
                <a:spcPct val="20000"/>
              </a:spcBef>
              <a:spcAft>
                <a:spcPts val="600"/>
              </a:spcAft>
              <a:buClr>
                <a:schemeClr val="accent2"/>
              </a:buClr>
              <a:buSzPct val="92000"/>
              <a:buNone/>
            </a:pPr>
            <a:endParaRPr lang="en-US" sz="1800" dirty="0">
              <a:solidFill>
                <a:srgbClr val="FFFFFF"/>
              </a:solidFill>
              <a:latin typeface="Arial" panose="020B0604020202020204" pitchFamily="34" charset="0"/>
              <a:cs typeface="Arial" panose="020B0604020202020204" pitchFamily="34" charset="0"/>
            </a:endParaRPr>
          </a:p>
          <a:p>
            <a:pPr marL="0" indent="0" defTabSz="457200">
              <a:spcBef>
                <a:spcPct val="20000"/>
              </a:spcBef>
              <a:spcAft>
                <a:spcPts val="600"/>
              </a:spcAft>
              <a:buClr>
                <a:schemeClr val="accent2"/>
              </a:buClr>
              <a:buSzPct val="92000"/>
              <a:buNone/>
            </a:pPr>
            <a:r>
              <a:rPr lang="en-US" sz="1800" baseline="30000" dirty="0">
                <a:solidFill>
                  <a:srgbClr val="FFFFFF"/>
                </a:solidFill>
                <a:latin typeface="Arial" panose="020B0604020202020204" pitchFamily="34" charset="0"/>
                <a:cs typeface="Arial" panose="020B0604020202020204" pitchFamily="34" charset="0"/>
              </a:rPr>
              <a:t>8</a:t>
            </a:r>
            <a:r>
              <a:rPr lang="en-US" sz="1800" dirty="0">
                <a:solidFill>
                  <a:srgbClr val="FFFFFF"/>
                </a:solidFill>
                <a:latin typeface="Arial" panose="020B0604020202020204" pitchFamily="34" charset="0"/>
                <a:cs typeface="Arial" panose="020B0604020202020204" pitchFamily="34" charset="0"/>
              </a:rPr>
              <a:t>"Speak up for those who cannot speak for themselves, for the rights of all who are destitute. </a:t>
            </a:r>
            <a:r>
              <a:rPr lang="en-US" sz="1800" baseline="30000" dirty="0">
                <a:solidFill>
                  <a:srgbClr val="FFFFFF"/>
                </a:solidFill>
                <a:latin typeface="Arial" panose="020B0604020202020204" pitchFamily="34" charset="0"/>
                <a:cs typeface="Arial" panose="020B0604020202020204" pitchFamily="34" charset="0"/>
              </a:rPr>
              <a:t>9</a:t>
            </a:r>
            <a:r>
              <a:rPr lang="en-US" sz="1800" dirty="0">
                <a:solidFill>
                  <a:srgbClr val="FFFFFF"/>
                </a:solidFill>
                <a:latin typeface="Arial" panose="020B0604020202020204" pitchFamily="34" charset="0"/>
                <a:cs typeface="Arial" panose="020B0604020202020204" pitchFamily="34" charset="0"/>
              </a:rPr>
              <a:t>Speak up and judge fairly; defend the rights of the poor and needy."</a:t>
            </a:r>
          </a:p>
        </p:txBody>
      </p:sp>
      <p:sp>
        <p:nvSpPr>
          <p:cNvPr id="14" name="Title 1">
            <a:extLst>
              <a:ext uri="{FF2B5EF4-FFF2-40B4-BE49-F238E27FC236}">
                <a16:creationId xmlns:a16="http://schemas.microsoft.com/office/drawing/2014/main" id="{05E06C91-8FCD-214C-9AE6-6AE0E2021939}"/>
              </a:ext>
            </a:extLst>
          </p:cNvPr>
          <p:cNvSpPr txBox="1">
            <a:spLocks/>
          </p:cNvSpPr>
          <p:nvPr/>
        </p:nvSpPr>
        <p:spPr>
          <a:xfrm>
            <a:off x="771148" y="798653"/>
            <a:ext cx="3054091" cy="10050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latin typeface="Arial" panose="020B0604020202020204" pitchFamily="34" charset="0"/>
                <a:cs typeface="Arial" panose="020B0604020202020204" pitchFamily="34" charset="0"/>
              </a:rPr>
              <a:t>Do: Care</a:t>
            </a:r>
          </a:p>
        </p:txBody>
      </p:sp>
      <p:sp>
        <p:nvSpPr>
          <p:cNvPr id="15" name="Title 1">
            <a:extLst>
              <a:ext uri="{FF2B5EF4-FFF2-40B4-BE49-F238E27FC236}">
                <a16:creationId xmlns:a16="http://schemas.microsoft.com/office/drawing/2014/main" id="{6581F057-5320-5E46-A9E7-C37CE094D490}"/>
              </a:ext>
            </a:extLst>
          </p:cNvPr>
          <p:cNvSpPr txBox="1">
            <a:spLocks/>
          </p:cNvSpPr>
          <p:nvPr/>
        </p:nvSpPr>
        <p:spPr>
          <a:xfrm>
            <a:off x="740423" y="1386433"/>
            <a:ext cx="3677562" cy="6015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rgbClr val="193661"/>
                </a:solidFill>
                <a:latin typeface="TT Commons" panose="0200050603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accent1"/>
                </a:solidFill>
                <a:latin typeface="Arial" panose="020B0604020202020204" pitchFamily="34" charset="0"/>
                <a:cs typeface="Arial" panose="020B0604020202020204" pitchFamily="34" charset="0"/>
              </a:rPr>
              <a:t>(2/2)</a:t>
            </a:r>
          </a:p>
        </p:txBody>
      </p:sp>
    </p:spTree>
    <p:extLst>
      <p:ext uri="{BB962C8B-B14F-4D97-AF65-F5344CB8AC3E}">
        <p14:creationId xmlns:p14="http://schemas.microsoft.com/office/powerpoint/2010/main" val="2677802503"/>
      </p:ext>
    </p:extLst>
  </p:cSld>
  <p:clrMapOvr>
    <a:masterClrMapping/>
  </p:clrMapOvr>
</p:sld>
</file>

<file path=ppt/theme/theme1.xml><?xml version="1.0" encoding="utf-8"?>
<a:theme xmlns:a="http://schemas.openxmlformats.org/drawingml/2006/main" name="Dividend">
  <a:themeElements>
    <a:clrScheme name="Cru Colours 1">
      <a:dk1>
        <a:srgbClr val="193661"/>
      </a:dk1>
      <a:lt1>
        <a:srgbClr val="FFFFFF"/>
      </a:lt1>
      <a:dk2>
        <a:srgbClr val="191B0E"/>
      </a:dk2>
      <a:lt2>
        <a:srgbClr val="EFEDE3"/>
      </a:lt2>
      <a:accent1>
        <a:srgbClr val="193661"/>
      </a:accent1>
      <a:accent2>
        <a:srgbClr val="C3D82E"/>
      </a:accent2>
      <a:accent3>
        <a:srgbClr val="FFDF00"/>
      </a:accent3>
      <a:accent4>
        <a:srgbClr val="00B6DE"/>
      </a:accent4>
      <a:accent5>
        <a:srgbClr val="407E80"/>
      </a:accent5>
      <a:accent6>
        <a:srgbClr val="F58024"/>
      </a:accent6>
      <a:hlink>
        <a:srgbClr val="EF373E"/>
      </a:hlink>
      <a:folHlink>
        <a:srgbClr val="5178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2852</Words>
  <Application>Microsoft Macintosh PowerPoint</Application>
  <PresentationFormat>Widescreen</PresentationFormat>
  <Paragraphs>158</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Franklin Gothic Book</vt:lpstr>
      <vt:lpstr>Gill Sans MT</vt:lpstr>
      <vt:lpstr>TT Commons</vt:lpstr>
      <vt:lpstr>Wingdings 2</vt:lpstr>
      <vt:lpstr>Dividend</vt:lpstr>
      <vt:lpstr>Big Questions</vt:lpstr>
      <vt:lpstr>Week 1</vt:lpstr>
      <vt:lpstr>Genesis 1:26-27  Psalm 8:3-9</vt:lpstr>
      <vt:lpstr>Romans 13:8-10</vt:lpstr>
      <vt:lpstr>Deuteronomy 32:29  Exodus 20:13</vt:lpstr>
      <vt:lpstr>Genesis 9:5-6  Romans 13:1-4</vt:lpstr>
      <vt:lpstr>Week 2</vt:lpstr>
      <vt:lpstr>Psalm 119:90  Romans 8:18-21  2 Peter 3:10-13</vt:lpstr>
      <vt:lpstr>Genesis 1:26-28  Genesis 2:15  Proverbs 31:8-9</vt:lpstr>
      <vt:lpstr>Week 3</vt:lpstr>
      <vt:lpstr>1 Corinthians 9:24-25  Hebrews 12:1-2  2 Corinthians 6:14</vt:lpstr>
      <vt:lpstr>PowerPoint Presentation</vt:lpstr>
      <vt:lpstr>Week 4</vt:lpstr>
      <vt:lpstr>1 Thessalonians 4:3-4  Matthew 5:27-29</vt:lpstr>
      <vt:lpstr>Week 5</vt:lpstr>
      <vt:lpstr>1 Corinthians 10:23  Hebrews  10:24-25</vt:lpstr>
      <vt:lpstr>Week 6</vt:lpstr>
      <vt:lpstr> Psalm 104:14-15  1 Timothy 5:23  Luke 7:33-34</vt:lpstr>
      <vt:lpstr> Romans 13:1-2</vt:lpstr>
      <vt:lpstr> 1 Thessalonians 5:5-8  Ephesians 5:15-18</vt:lpstr>
      <vt:lpstr> 1 Corinthians 6:12  Romans 14:21  1 Corinthians 6:19-20</vt:lpstr>
      <vt:lpstr>Week 7</vt:lpstr>
      <vt:lpstr>In small groups</vt:lpstr>
      <vt:lpstr>Proverbs 28:19</vt:lpstr>
      <vt:lpstr>1 Timothy  6:6-10, 17</vt:lpstr>
      <vt:lpstr>Matthew 6:19-21</vt:lpstr>
      <vt:lpstr>Romans 13:9-10</vt:lpstr>
      <vt:lpstr>Week 8</vt:lpstr>
      <vt:lpstr> Matthew  6:25-27, 33  1 Peter 5:7  Philippians  4:6-7, 19</vt:lpstr>
      <vt:lpstr>Week 9</vt:lpstr>
      <vt:lpstr>PowerPoint Presentation</vt:lpstr>
      <vt:lpstr>PowerPoint Presentation</vt:lpstr>
      <vt:lpstr> Psalm 32:8  Matthew 6:33  Proverbs 3:5-6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Questions</dc:title>
  <dc:creator>Sheree Chambers</dc:creator>
  <cp:lastModifiedBy>Microsoft Office User</cp:lastModifiedBy>
  <cp:revision>76</cp:revision>
  <dcterms:created xsi:type="dcterms:W3CDTF">2020-11-04T11:33:27Z</dcterms:created>
  <dcterms:modified xsi:type="dcterms:W3CDTF">2020-12-02T01:53:35Z</dcterms:modified>
</cp:coreProperties>
</file>